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4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5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6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7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6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7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465" r:id="rId3"/>
    <p:sldId id="466" r:id="rId4"/>
    <p:sldId id="313" r:id="rId5"/>
    <p:sldId id="460" r:id="rId6"/>
    <p:sldId id="274" r:id="rId7"/>
    <p:sldId id="319" r:id="rId8"/>
    <p:sldId id="456" r:id="rId9"/>
    <p:sldId id="467" r:id="rId10"/>
    <p:sldId id="508" r:id="rId11"/>
    <p:sldId id="509" r:id="rId12"/>
    <p:sldId id="510" r:id="rId13"/>
    <p:sldId id="511" r:id="rId14"/>
    <p:sldId id="514" r:id="rId15"/>
    <p:sldId id="512" r:id="rId16"/>
    <p:sldId id="258" r:id="rId17"/>
    <p:sldId id="281" r:id="rId18"/>
    <p:sldId id="495" r:id="rId19"/>
    <p:sldId id="496" r:id="rId20"/>
    <p:sldId id="497" r:id="rId21"/>
    <p:sldId id="498" r:id="rId22"/>
    <p:sldId id="490" r:id="rId23"/>
    <p:sldId id="264" r:id="rId24"/>
    <p:sldId id="470" r:id="rId25"/>
    <p:sldId id="471" r:id="rId26"/>
    <p:sldId id="491" r:id="rId27"/>
    <p:sldId id="267" r:id="rId28"/>
    <p:sldId id="473" r:id="rId29"/>
    <p:sldId id="492" r:id="rId30"/>
    <p:sldId id="269" r:id="rId31"/>
    <p:sldId id="474" r:id="rId32"/>
    <p:sldId id="475" r:id="rId33"/>
    <p:sldId id="493" r:id="rId34"/>
    <p:sldId id="271" r:id="rId35"/>
    <p:sldId id="476" r:id="rId36"/>
    <p:sldId id="477" r:id="rId37"/>
    <p:sldId id="494" r:id="rId38"/>
    <p:sldId id="479" r:id="rId39"/>
    <p:sldId id="481" r:id="rId40"/>
    <p:sldId id="513" r:id="rId41"/>
    <p:sldId id="482" r:id="rId42"/>
    <p:sldId id="484" r:id="rId43"/>
    <p:sldId id="489" r:id="rId44"/>
    <p:sldId id="488" r:id="rId45"/>
    <p:sldId id="499" r:id="rId46"/>
    <p:sldId id="503" r:id="rId47"/>
    <p:sldId id="501" r:id="rId48"/>
    <p:sldId id="502" r:id="rId49"/>
    <p:sldId id="500" r:id="rId50"/>
    <p:sldId id="504" r:id="rId51"/>
    <p:sldId id="505" r:id="rId52"/>
    <p:sldId id="506" r:id="rId53"/>
    <p:sldId id="507" r:id="rId54"/>
    <p:sldId id="478" r:id="rId55"/>
  </p:sldIdLst>
  <p:sldSz cx="12192000" cy="6858000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CANATO" initials="D" lastIdx="1" clrIdx="0">
    <p:extLst>
      <p:ext uri="{19B8F6BF-5375-455C-9EA6-DF929625EA0E}">
        <p15:presenceInfo xmlns:p15="http://schemas.microsoft.com/office/powerpoint/2012/main" userId="DECANAT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182D"/>
    <a:srgbClr val="0065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6" autoAdjust="0"/>
    <p:restoredTop sz="94660"/>
  </p:normalViewPr>
  <p:slideViewPr>
    <p:cSldViewPr snapToGrid="0">
      <p:cViewPr>
        <p:scale>
          <a:sx n="100" d="100"/>
          <a:sy n="100" d="100"/>
        </p:scale>
        <p:origin x="68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ropbox\2026\FGA%2026\INDICE%20LIB%20ECONOMICA%20METROPOLITANO\ILE%2026%20-%20INVESTIGACION\PRODUCTOS\1702%20-%20Excel%20Maestr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ropbox\2026\FGA%2026\INDICE%20LIB%20ECONOMICA%20METROPOLITANO\ILE%2026%20-%20INVESTIGACION\PRODUCTOS\1702%20-%20Excel%20Maestr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ropbox\2026\FGA%2026\INDICE%20LIB%20ECONOMICA%20METROPOLITANO\ILE%2026%20-%20INVESTIGACION\PRODUCTOS\1702%20-%20Excel%20Maestr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LENOVO\Dropbox\2026\FGA%2026\INDICE%20LIB%20ECONOMICA%20METROPOLITANO\ILE%2026%20-%20INVESTIGACION\PRODUCTOS\1702%20-%20Excel%20Maestro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LENOVO\Dropbox\2026\FGA%2026\INDICE%20LIB%20ECONOMICA%20METROPOLITANO\ILE%2026%20-%20INVESTIGACION\PRODUCTOS\1702%20-%20Excel%20Maestro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LENOVO\Dropbox\2026\FGA%2026\INDICE%20LIB%20ECONOMICA%20METROPOLITANO\ILE%2026%20-%20INVESTIGACION\PRODUCTOS\1702%20-%20Excel%20Maestro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LENOVO\Dropbox\2026\FGA%2026\INDICE%20LIB%20ECONOMICA%20METROPOLITANO\ILE%2026%20-%20INVESTIGACION\PRODUCTOS\1702%20-%20Excel%20Maestro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LENOVO\Dropbox\2026\FGA%2026\INDICE%20LIB%20ECONOMICA%20METROPOLITANO\ILE%2026%20-%20INVESTIGACION\PRODUCTOS\1702%20-%20Excel%20Maestro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Users\LENOVO\Dropbox\2026\FGA%2026\INDICE%20LIB%20ECONOMICA%20METROPOLITANO\ILE%2026%20-%20INVESTIGACION\PRODUCTOS\1702%20-%20Excel%20Maestro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C:\Users\LENOVO\Dropbox\2026\FGA%2026\INDICE%20LIB%20ECONOMICA%20METROPOLITANO\ILE%2026%20-%20INVESTIGACION\PRODUCTOS\1702%20-%20Excel%20Maestro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ropbox\2026\FGA%2026\INDICE%20LIB%20ECONOMICA%20METROPOLITANO\ILE%2026%20-%20INVESTIGACION\PRODUCTOS\1702%20-%20Excel%20Maestro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ropbox\2026\FGA%2026\INDICE%20LIB%20ECONOMICA%20METROPOLITANO\ILE%2026%20-%20INVESTIGACION\PRODUCTOS\1702%20-%20Excel%20Maestro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ropbox\2026\FGA%2026\INDICE%20LIB%20ECONOMICA%20METROPOLITANO\ILE%2026%20-%20INVESTIGACION\PRODUCTOS\1702%20-%20Excel%20Maestro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ropbox\2026\FGA%2026\INDICE%20LIB%20ECONOMICA%20METROPOLITANO\ILE%2026%20-%20INVESTIGACION\PRODUCTOS\1702%20-%20Excel%20Maestro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ropbox\2026\FGA%2026\INDICE%20LIB%20ECONOMICA%20METROPOLITANO\ILE%2026%20-%20INVESTIGACION\PRODUCTOS\1702%20-%20Excel%20Maestro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071813912238848"/>
          <c:y val="0.18543355013167254"/>
          <c:w val="0.46740960205061671"/>
          <c:h val="0.71482815213230655"/>
        </c:manualLayout>
      </c:layout>
      <c:radarChart>
        <c:radarStyle val="marker"/>
        <c:varyColors val="0"/>
        <c:ser>
          <c:idx val="0"/>
          <c:order val="0"/>
          <c:tx>
            <c:strRef>
              <c:f>'09_Panel_Control_Graficos'!$W$2</c:f>
              <c:strCache>
                <c:ptCount val="1"/>
                <c:pt idx="0">
                  <c:v>SCZ</c:v>
                </c:pt>
              </c:strCache>
            </c:strRef>
          </c:tx>
          <c:spPr>
            <a:ln w="57150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3.3333333333333333E-2"/>
                  <c:y val="7.9629629629629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B28-4B1E-A637-0B93AB41A6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'09_Panel_Control_Graficos'!$X$1:$AB$1</c:f>
              <c:strCache>
                <c:ptCount val="5"/>
                <c:pt idx="0">
                  <c:v>Tamaño del Gobierno</c:v>
                </c:pt>
                <c:pt idx="1">
                  <c:v>Sist. Legal y derechos de propiedad</c:v>
                </c:pt>
                <c:pt idx="2">
                  <c:v>Estabilidad monetaria</c:v>
                </c:pt>
                <c:pt idx="3">
                  <c:v>Comercio Internacional</c:v>
                </c:pt>
                <c:pt idx="4">
                  <c:v>Regulaciones</c:v>
                </c:pt>
              </c:strCache>
            </c:strRef>
          </c:cat>
          <c:val>
            <c:numRef>
              <c:f>'09_Panel_Control_Graficos'!$X$2:$AB$2</c:f>
              <c:numCache>
                <c:formatCode>0.00</c:formatCode>
                <c:ptCount val="5"/>
                <c:pt idx="0">
                  <c:v>8.6871772470078561</c:v>
                </c:pt>
                <c:pt idx="1">
                  <c:v>3.8798852600480558</c:v>
                </c:pt>
                <c:pt idx="2">
                  <c:v>3.577618383041421</c:v>
                </c:pt>
                <c:pt idx="3">
                  <c:v>4.3890933849841902</c:v>
                </c:pt>
                <c:pt idx="4">
                  <c:v>4.0429944838848648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00-4020-8AD9-2A8574DB074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078319184"/>
        <c:axId val="2078324464"/>
      </c:radarChart>
      <c:catAx>
        <c:axId val="207831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2078324464"/>
        <c:crosses val="autoZero"/>
        <c:auto val="1"/>
        <c:lblAlgn val="ctr"/>
        <c:lblOffset val="100"/>
        <c:noMultiLvlLbl val="0"/>
      </c:catAx>
      <c:valAx>
        <c:axId val="207832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207831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4181483861497377"/>
          <c:y val="0.91370272636101069"/>
          <c:w val="0.24601474743812887"/>
          <c:h val="7.59212242108764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071813912238848"/>
          <c:y val="0.18543355013167254"/>
          <c:w val="0.46740960205061671"/>
          <c:h val="0.71482815213230655"/>
        </c:manualLayout>
      </c:layout>
      <c:radarChart>
        <c:radarStyle val="marker"/>
        <c:varyColors val="0"/>
        <c:ser>
          <c:idx val="2"/>
          <c:order val="0"/>
          <c:tx>
            <c:strRef>
              <c:f>'09_Panel_Control_Graficos'!$W$4</c:f>
              <c:strCache>
                <c:ptCount val="1"/>
                <c:pt idx="0">
                  <c:v>CBB</c:v>
                </c:pt>
              </c:strCache>
            </c:strRef>
          </c:tx>
          <c:spPr>
            <a:ln w="5715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3.0208333333333334E-2"/>
                  <c:y val="7.22222222222222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E11-4BDB-828B-CCE568049D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'09_Panel_Control_Graficos'!$X$1:$AB$1</c:f>
              <c:strCache>
                <c:ptCount val="5"/>
                <c:pt idx="0">
                  <c:v>Tamaño del Gobierno</c:v>
                </c:pt>
                <c:pt idx="1">
                  <c:v>Sist. Legal y derechos de propiedad</c:v>
                </c:pt>
                <c:pt idx="2">
                  <c:v>Estabilidad monetaria</c:v>
                </c:pt>
                <c:pt idx="3">
                  <c:v>Comercio Internacional</c:v>
                </c:pt>
                <c:pt idx="4">
                  <c:v>Regulaciones</c:v>
                </c:pt>
              </c:strCache>
            </c:strRef>
          </c:cat>
          <c:val>
            <c:numRef>
              <c:f>'09_Panel_Control_Graficos'!$X$4:$AB$4</c:f>
              <c:numCache>
                <c:formatCode>0.00</c:formatCode>
                <c:ptCount val="5"/>
                <c:pt idx="0">
                  <c:v>8.0548422947936427</c:v>
                </c:pt>
                <c:pt idx="1">
                  <c:v>4.3999060556839993</c:v>
                </c:pt>
                <c:pt idx="2">
                  <c:v>3.577618383041421</c:v>
                </c:pt>
                <c:pt idx="3">
                  <c:v>4.3890933849841902</c:v>
                </c:pt>
                <c:pt idx="4">
                  <c:v>4.1058000741215084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00-4020-8AD9-2A8574DB074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078319184"/>
        <c:axId val="2078324464"/>
      </c:radarChart>
      <c:catAx>
        <c:axId val="207831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2078324464"/>
        <c:crosses val="autoZero"/>
        <c:auto val="1"/>
        <c:lblAlgn val="ctr"/>
        <c:lblOffset val="100"/>
        <c:noMultiLvlLbl val="0"/>
      </c:catAx>
      <c:valAx>
        <c:axId val="207832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207831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4181483861497377"/>
          <c:y val="0.91370272636101069"/>
          <c:w val="0.24601474743812887"/>
          <c:h val="7.59212242108764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071813912238848"/>
          <c:y val="0.18543355013167254"/>
          <c:w val="0.46740960205061671"/>
          <c:h val="0.71482815213230655"/>
        </c:manualLayout>
      </c:layout>
      <c:radarChart>
        <c:radarStyle val="marker"/>
        <c:varyColors val="0"/>
        <c:ser>
          <c:idx val="1"/>
          <c:order val="0"/>
          <c:tx>
            <c:strRef>
              <c:f>'09_Panel_Control_Graficos'!$W$3</c:f>
              <c:strCache>
                <c:ptCount val="1"/>
                <c:pt idx="0">
                  <c:v>LPZ</c:v>
                </c:pt>
              </c:strCache>
            </c:strRef>
          </c:tx>
          <c:spPr>
            <a:ln w="571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2.8125000000000001E-2"/>
                  <c:y val="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35A-4BCE-99D7-A0C11E5492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'09_Panel_Control_Graficos'!$X$1:$AB$1</c:f>
              <c:strCache>
                <c:ptCount val="5"/>
                <c:pt idx="0">
                  <c:v>Tamaño del Gobierno</c:v>
                </c:pt>
                <c:pt idx="1">
                  <c:v>Sist. Legal y derechos de propiedad</c:v>
                </c:pt>
                <c:pt idx="2">
                  <c:v>Estabilidad monetaria</c:v>
                </c:pt>
                <c:pt idx="3">
                  <c:v>Comercio Internacional</c:v>
                </c:pt>
                <c:pt idx="4">
                  <c:v>Regulaciones</c:v>
                </c:pt>
              </c:strCache>
            </c:strRef>
          </c:cat>
          <c:val>
            <c:numRef>
              <c:f>'09_Panel_Control_Graficos'!$X$3:$AB$3</c:f>
              <c:numCache>
                <c:formatCode>0.00</c:formatCode>
                <c:ptCount val="5"/>
                <c:pt idx="0">
                  <c:v>8.3350059550472775</c:v>
                </c:pt>
                <c:pt idx="1">
                  <c:v>4.4300110243261299</c:v>
                </c:pt>
                <c:pt idx="2">
                  <c:v>3.577618383041421</c:v>
                </c:pt>
                <c:pt idx="3">
                  <c:v>4.3890933849841902</c:v>
                </c:pt>
                <c:pt idx="4">
                  <c:v>3.8397095818194558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00-4020-8AD9-2A8574DB074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078319184"/>
        <c:axId val="2078324464"/>
      </c:radarChart>
      <c:catAx>
        <c:axId val="207831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2078324464"/>
        <c:crosses val="autoZero"/>
        <c:auto val="1"/>
        <c:lblAlgn val="ctr"/>
        <c:lblOffset val="100"/>
        <c:noMultiLvlLbl val="0"/>
      </c:catAx>
      <c:valAx>
        <c:axId val="207832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207831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4181483861497377"/>
          <c:y val="0.91370272636101069"/>
          <c:w val="0.24601474743812887"/>
          <c:h val="7.59212242108764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BO" sz="2400" b="1" dirty="0"/>
              <a:t>Área 2 - Sistema Legal y </a:t>
            </a:r>
          </a:p>
          <a:p>
            <a:pPr>
              <a:defRPr sz="2400" b="1"/>
            </a:pPr>
            <a:r>
              <a:rPr lang="es-BO" sz="2400" b="1" dirty="0"/>
              <a:t>Derechos de Propiedad</a:t>
            </a:r>
          </a:p>
        </c:rich>
      </c:tx>
      <c:layout>
        <c:manualLayout>
          <c:xMode val="edge"/>
          <c:yMode val="edge"/>
          <c:x val="6.0053822383530013E-2"/>
          <c:y val="0.224074074074074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'09_Panel_Control_Graficos'!$C$47</c:f>
              <c:strCache>
                <c:ptCount val="1"/>
                <c:pt idx="0">
                  <c:v>SCZ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'09_Panel_Control_Graficos'!$B$54:$B$61</c:f>
              <c:strCache>
                <c:ptCount val="8"/>
                <c:pt idx="0">
                  <c:v>Independencia judicial</c:v>
                </c:pt>
                <c:pt idx="1">
                  <c:v>Tribunales imparciales</c:v>
                </c:pt>
                <c:pt idx="2">
                  <c:v>Protección de los derechos de propiedad</c:v>
                </c:pt>
                <c:pt idx="3">
                  <c:v>La interferencia militar en el estado de derecho y la política</c:v>
                </c:pt>
                <c:pt idx="4">
                  <c:v>Integridad del sistema jurídico</c:v>
                </c:pt>
                <c:pt idx="5">
                  <c:v>Cumplimiento legal de los contratos</c:v>
                </c:pt>
                <c:pt idx="6">
                  <c:v>Restricciones regulatorias a la venta de bienes inmuebles</c:v>
                </c:pt>
                <c:pt idx="7">
                  <c:v>Confianza en la policía</c:v>
                </c:pt>
              </c:strCache>
            </c:strRef>
          </c:cat>
          <c:val>
            <c:numRef>
              <c:f>'09_Panel_Control_Graficos'!$C$54:$C$61</c:f>
              <c:numCache>
                <c:formatCode>0.00</c:formatCode>
                <c:ptCount val="8"/>
                <c:pt idx="0">
                  <c:v>3.14247311827957</c:v>
                </c:pt>
                <c:pt idx="1">
                  <c:v>3.9254645270270272</c:v>
                </c:pt>
                <c:pt idx="2">
                  <c:v>4.825549986076302</c:v>
                </c:pt>
                <c:pt idx="3">
                  <c:v>4.17</c:v>
                </c:pt>
                <c:pt idx="4">
                  <c:v>3.3858313507798043</c:v>
                </c:pt>
                <c:pt idx="5">
                  <c:v>5.3026315789473681</c:v>
                </c:pt>
                <c:pt idx="6">
                  <c:v>3.333333333333333</c:v>
                </c:pt>
                <c:pt idx="7">
                  <c:v>2.9537981859410429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D8-48FD-AC3C-6DE5580A8EF7}"/>
            </c:ext>
          </c:extLst>
        </c:ser>
        <c:ser>
          <c:idx val="1"/>
          <c:order val="1"/>
          <c:tx>
            <c:strRef>
              <c:f>'09_Panel_Control_Graficos'!$D$47</c:f>
              <c:strCache>
                <c:ptCount val="1"/>
                <c:pt idx="0">
                  <c:v>LPZ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'09_Panel_Control_Graficos'!$B$54:$B$61</c:f>
              <c:strCache>
                <c:ptCount val="8"/>
                <c:pt idx="0">
                  <c:v>Independencia judicial</c:v>
                </c:pt>
                <c:pt idx="1">
                  <c:v>Tribunales imparciales</c:v>
                </c:pt>
                <c:pt idx="2">
                  <c:v>Protección de los derechos de propiedad</c:v>
                </c:pt>
                <c:pt idx="3">
                  <c:v>La interferencia militar en el estado de derecho y la política</c:v>
                </c:pt>
                <c:pt idx="4">
                  <c:v>Integridad del sistema jurídico</c:v>
                </c:pt>
                <c:pt idx="5">
                  <c:v>Cumplimiento legal de los contratos</c:v>
                </c:pt>
                <c:pt idx="6">
                  <c:v>Restricciones regulatorias a la venta de bienes inmuebles</c:v>
                </c:pt>
                <c:pt idx="7">
                  <c:v>Confianza en la policía</c:v>
                </c:pt>
              </c:strCache>
            </c:strRef>
          </c:cat>
          <c:val>
            <c:numRef>
              <c:f>'09_Panel_Control_Graficos'!$D$54:$D$61</c:f>
              <c:numCache>
                <c:formatCode>0.00</c:formatCode>
                <c:ptCount val="8"/>
                <c:pt idx="0">
                  <c:v>3.967005076142132</c:v>
                </c:pt>
                <c:pt idx="1">
                  <c:v>3.993841475984333</c:v>
                </c:pt>
                <c:pt idx="2">
                  <c:v>4.2294849883937449</c:v>
                </c:pt>
                <c:pt idx="3">
                  <c:v>4.17</c:v>
                </c:pt>
                <c:pt idx="4">
                  <c:v>3.6213888888888888</c:v>
                </c:pt>
                <c:pt idx="5">
                  <c:v>4.6827760269216387</c:v>
                </c:pt>
                <c:pt idx="6">
                  <c:v>6.6666666666666661</c:v>
                </c:pt>
                <c:pt idx="7">
                  <c:v>4.1089250716116386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D8-48FD-AC3C-6DE5580A8EF7}"/>
            </c:ext>
          </c:extLst>
        </c:ser>
        <c:ser>
          <c:idx val="2"/>
          <c:order val="2"/>
          <c:tx>
            <c:strRef>
              <c:f>'09_Panel_Control_Graficos'!$E$47</c:f>
              <c:strCache>
                <c:ptCount val="1"/>
                <c:pt idx="0">
                  <c:v>CBB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'09_Panel_Control_Graficos'!$B$54:$B$61</c:f>
              <c:strCache>
                <c:ptCount val="8"/>
                <c:pt idx="0">
                  <c:v>Independencia judicial</c:v>
                </c:pt>
                <c:pt idx="1">
                  <c:v>Tribunales imparciales</c:v>
                </c:pt>
                <c:pt idx="2">
                  <c:v>Protección de los derechos de propiedad</c:v>
                </c:pt>
                <c:pt idx="3">
                  <c:v>La interferencia militar en el estado de derecho y la política</c:v>
                </c:pt>
                <c:pt idx="4">
                  <c:v>Integridad del sistema jurídico</c:v>
                </c:pt>
                <c:pt idx="5">
                  <c:v>Cumplimiento legal de los contratos</c:v>
                </c:pt>
                <c:pt idx="6">
                  <c:v>Restricciones regulatorias a la venta de bienes inmuebles</c:v>
                </c:pt>
                <c:pt idx="7">
                  <c:v>Confianza en la policía</c:v>
                </c:pt>
              </c:strCache>
            </c:strRef>
          </c:cat>
          <c:val>
            <c:numRef>
              <c:f>'09_Panel_Control_Graficos'!$E$54:$E$61</c:f>
              <c:numCache>
                <c:formatCode>0.00</c:formatCode>
                <c:ptCount val="8"/>
                <c:pt idx="0">
                  <c:v>3.9693061500337912</c:v>
                </c:pt>
                <c:pt idx="1">
                  <c:v>3.9254645270270272</c:v>
                </c:pt>
                <c:pt idx="2">
                  <c:v>4.825549986076302</c:v>
                </c:pt>
                <c:pt idx="3">
                  <c:v>4.17</c:v>
                </c:pt>
                <c:pt idx="4">
                  <c:v>3.3858313507798043</c:v>
                </c:pt>
                <c:pt idx="5">
                  <c:v>5.3026315789473681</c:v>
                </c:pt>
                <c:pt idx="6">
                  <c:v>6.6666666666666661</c:v>
                </c:pt>
                <c:pt idx="7">
                  <c:v>2.9537981859410429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D8-48FD-AC3C-6DE5580A8E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28370463"/>
        <c:axId val="1628370943"/>
      </c:barChart>
      <c:catAx>
        <c:axId val="1628370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1628370943"/>
        <c:crosses val="autoZero"/>
        <c:auto val="1"/>
        <c:lblAlgn val="ctr"/>
        <c:lblOffset val="100"/>
        <c:noMultiLvlLbl val="0"/>
      </c:catAx>
      <c:valAx>
        <c:axId val="1628370943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16283704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BO" sz="2800" b="1" i="0" u="none" strike="noStrike" baseline="0" dirty="0">
                <a:effectLst/>
              </a:rPr>
              <a:t>Área 2 - Sistema Legal y </a:t>
            </a:r>
          </a:p>
          <a:p>
            <a:pPr>
              <a:defRPr sz="2800"/>
            </a:pPr>
            <a:r>
              <a:rPr lang="es-BO" sz="2800" b="1" i="0" u="none" strike="noStrike" baseline="0" dirty="0">
                <a:effectLst/>
              </a:rPr>
              <a:t>Derechos de Propiedad</a:t>
            </a:r>
            <a:endParaRPr lang="es-BO" sz="2800" dirty="0"/>
          </a:p>
        </c:rich>
      </c:tx>
      <c:layout>
        <c:manualLayout>
          <c:xMode val="edge"/>
          <c:yMode val="edge"/>
          <c:x val="1.3356709317585301E-2"/>
          <c:y val="0.188888888888888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'09_Panel_Control_Graficos'!$C$47</c:f>
              <c:strCache>
                <c:ptCount val="1"/>
                <c:pt idx="0">
                  <c:v>SCZ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'09_Panel_Control_Graficos'!$B$54:$B$61</c:f>
              <c:strCache>
                <c:ptCount val="8"/>
                <c:pt idx="0">
                  <c:v>Independencia judicial</c:v>
                </c:pt>
                <c:pt idx="1">
                  <c:v>Tribunales imparciales</c:v>
                </c:pt>
                <c:pt idx="2">
                  <c:v>Protección de los derechos de propiedad</c:v>
                </c:pt>
                <c:pt idx="3">
                  <c:v>La interferencia militar en el estado de derecho y la política</c:v>
                </c:pt>
                <c:pt idx="4">
                  <c:v>Integridad del sistema jurídico</c:v>
                </c:pt>
                <c:pt idx="5">
                  <c:v>Cumplimiento legal de los contratos</c:v>
                </c:pt>
                <c:pt idx="6">
                  <c:v>Restricciones regulatorias a la venta de bienes inmuebles</c:v>
                </c:pt>
                <c:pt idx="7">
                  <c:v>Confianza en la policía</c:v>
                </c:pt>
              </c:strCache>
            </c:strRef>
          </c:cat>
          <c:val>
            <c:numRef>
              <c:f>'09_Panel_Control_Graficos'!$C$54:$C$61</c:f>
              <c:numCache>
                <c:formatCode>0.00</c:formatCode>
                <c:ptCount val="8"/>
                <c:pt idx="0">
                  <c:v>3.14247311827957</c:v>
                </c:pt>
                <c:pt idx="1">
                  <c:v>3.9254645270270272</c:v>
                </c:pt>
                <c:pt idx="2">
                  <c:v>4.825549986076302</c:v>
                </c:pt>
                <c:pt idx="3">
                  <c:v>4.17</c:v>
                </c:pt>
                <c:pt idx="4">
                  <c:v>3.3858313507798043</c:v>
                </c:pt>
                <c:pt idx="5">
                  <c:v>5.3026315789473681</c:v>
                </c:pt>
                <c:pt idx="6">
                  <c:v>3.333333333333333</c:v>
                </c:pt>
                <c:pt idx="7">
                  <c:v>2.9537981859410429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E1-40C8-83B4-AD17840500A0}"/>
            </c:ext>
          </c:extLst>
        </c:ser>
        <c:ser>
          <c:idx val="1"/>
          <c:order val="1"/>
          <c:tx>
            <c:strRef>
              <c:f>'09_Panel_Control_Graficos'!$D$47</c:f>
              <c:strCache>
                <c:ptCount val="1"/>
                <c:pt idx="0">
                  <c:v>LPZ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'09_Panel_Control_Graficos'!$B$54:$B$61</c:f>
              <c:strCache>
                <c:ptCount val="8"/>
                <c:pt idx="0">
                  <c:v>Independencia judicial</c:v>
                </c:pt>
                <c:pt idx="1">
                  <c:v>Tribunales imparciales</c:v>
                </c:pt>
                <c:pt idx="2">
                  <c:v>Protección de los derechos de propiedad</c:v>
                </c:pt>
                <c:pt idx="3">
                  <c:v>La interferencia militar en el estado de derecho y la política</c:v>
                </c:pt>
                <c:pt idx="4">
                  <c:v>Integridad del sistema jurídico</c:v>
                </c:pt>
                <c:pt idx="5">
                  <c:v>Cumplimiento legal de los contratos</c:v>
                </c:pt>
                <c:pt idx="6">
                  <c:v>Restricciones regulatorias a la venta de bienes inmuebles</c:v>
                </c:pt>
                <c:pt idx="7">
                  <c:v>Confianza en la policía</c:v>
                </c:pt>
              </c:strCache>
            </c:strRef>
          </c:cat>
          <c:val>
            <c:numRef>
              <c:f>'09_Panel_Control_Graficos'!$D$54:$D$61</c:f>
              <c:numCache>
                <c:formatCode>0.00</c:formatCode>
                <c:ptCount val="8"/>
                <c:pt idx="0">
                  <c:v>3.967005076142132</c:v>
                </c:pt>
                <c:pt idx="1">
                  <c:v>3.993841475984333</c:v>
                </c:pt>
                <c:pt idx="2">
                  <c:v>4.2294849883937449</c:v>
                </c:pt>
                <c:pt idx="3">
                  <c:v>4.17</c:v>
                </c:pt>
                <c:pt idx="4">
                  <c:v>3.6213888888888888</c:v>
                </c:pt>
                <c:pt idx="5">
                  <c:v>4.6827760269216387</c:v>
                </c:pt>
                <c:pt idx="6">
                  <c:v>6.6666666666666661</c:v>
                </c:pt>
                <c:pt idx="7">
                  <c:v>4.1089250716116386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E1-40C8-83B4-AD17840500A0}"/>
            </c:ext>
          </c:extLst>
        </c:ser>
        <c:ser>
          <c:idx val="2"/>
          <c:order val="2"/>
          <c:tx>
            <c:strRef>
              <c:f>'09_Panel_Control_Graficos'!$E$47</c:f>
              <c:strCache>
                <c:ptCount val="1"/>
                <c:pt idx="0">
                  <c:v>CBB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'09_Panel_Control_Graficos'!$B$54:$B$61</c:f>
              <c:strCache>
                <c:ptCount val="8"/>
                <c:pt idx="0">
                  <c:v>Independencia judicial</c:v>
                </c:pt>
                <c:pt idx="1">
                  <c:v>Tribunales imparciales</c:v>
                </c:pt>
                <c:pt idx="2">
                  <c:v>Protección de los derechos de propiedad</c:v>
                </c:pt>
                <c:pt idx="3">
                  <c:v>La interferencia militar en el estado de derecho y la política</c:v>
                </c:pt>
                <c:pt idx="4">
                  <c:v>Integridad del sistema jurídico</c:v>
                </c:pt>
                <c:pt idx="5">
                  <c:v>Cumplimiento legal de los contratos</c:v>
                </c:pt>
                <c:pt idx="6">
                  <c:v>Restricciones regulatorias a la venta de bienes inmuebles</c:v>
                </c:pt>
                <c:pt idx="7">
                  <c:v>Confianza en la policía</c:v>
                </c:pt>
              </c:strCache>
            </c:strRef>
          </c:cat>
          <c:val>
            <c:numRef>
              <c:f>'09_Panel_Control_Graficos'!$E$54:$E$61</c:f>
              <c:numCache>
                <c:formatCode>0.00</c:formatCode>
                <c:ptCount val="8"/>
                <c:pt idx="0">
                  <c:v>3.9693061500337912</c:v>
                </c:pt>
                <c:pt idx="1">
                  <c:v>3.9254645270270272</c:v>
                </c:pt>
                <c:pt idx="2">
                  <c:v>4.825549986076302</c:v>
                </c:pt>
                <c:pt idx="3">
                  <c:v>4.17</c:v>
                </c:pt>
                <c:pt idx="4">
                  <c:v>3.3858313507798043</c:v>
                </c:pt>
                <c:pt idx="5">
                  <c:v>5.3026315789473681</c:v>
                </c:pt>
                <c:pt idx="6">
                  <c:v>6.6666666666666661</c:v>
                </c:pt>
                <c:pt idx="7">
                  <c:v>2.9537981859410429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E1-40C8-83B4-AD17840500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9041711"/>
        <c:axId val="389052271"/>
      </c:radarChart>
      <c:catAx>
        <c:axId val="389041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389052271"/>
        <c:crosses val="autoZero"/>
        <c:auto val="1"/>
        <c:lblAlgn val="ctr"/>
        <c:lblOffset val="100"/>
        <c:noMultiLvlLbl val="0"/>
      </c:catAx>
      <c:valAx>
        <c:axId val="389052271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389041711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84642273622047248"/>
          <c:y val="0.94511111111111112"/>
          <c:w val="0.14048777887139108"/>
          <c:h val="3.12502187226596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BO" sz="2800" b="1" i="0" u="none" strike="noStrike" baseline="0" dirty="0">
                <a:effectLst/>
              </a:rPr>
              <a:t>Área 3 – Estabilidad </a:t>
            </a:r>
          </a:p>
          <a:p>
            <a:pPr algn="l">
              <a:defRPr sz="2800"/>
            </a:pPr>
            <a:r>
              <a:rPr lang="es-BO" sz="2800" b="1" i="0" u="none" strike="noStrike" baseline="0" dirty="0">
                <a:effectLst/>
              </a:rPr>
              <a:t>monetaria</a:t>
            </a:r>
            <a:endParaRPr lang="es-BO" sz="2800" dirty="0"/>
          </a:p>
        </c:rich>
      </c:tx>
      <c:layout>
        <c:manualLayout>
          <c:xMode val="edge"/>
          <c:yMode val="edge"/>
          <c:x val="5.6755167322834643E-2"/>
          <c:y val="0.170370370370370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'09_Panel_Control_Graficos'!$C$47</c:f>
              <c:strCache>
                <c:ptCount val="1"/>
                <c:pt idx="0">
                  <c:v>SCZ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'09_Panel_Control_Graficos'!$B$62:$B$65</c:f>
              <c:strCache>
                <c:ptCount val="4"/>
                <c:pt idx="0">
                  <c:v>Crec. de la oferta monetaria</c:v>
                </c:pt>
                <c:pt idx="1">
                  <c:v>Desviación estándar de la inflación</c:v>
                </c:pt>
                <c:pt idx="2">
                  <c:v>Inflación: año más reciente</c:v>
                </c:pt>
                <c:pt idx="3">
                  <c:v>Libertad de poseer cuentas bancarias en moneda extranjera</c:v>
                </c:pt>
              </c:strCache>
            </c:strRef>
          </c:cat>
          <c:val>
            <c:numRef>
              <c:f>'09_Panel_Control_Graficos'!$C$62:$C$65</c:f>
              <c:numCache>
                <c:formatCode>0.00</c:formatCode>
                <c:ptCount val="4"/>
                <c:pt idx="0">
                  <c:v>0</c:v>
                </c:pt>
                <c:pt idx="1">
                  <c:v>4.2954735321656825</c:v>
                </c:pt>
                <c:pt idx="2">
                  <c:v>5.0150000000000006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56-472C-9098-9EF0595705A1}"/>
            </c:ext>
          </c:extLst>
        </c:ser>
        <c:ser>
          <c:idx val="1"/>
          <c:order val="1"/>
          <c:tx>
            <c:strRef>
              <c:f>'09_Panel_Control_Graficos'!$D$47</c:f>
              <c:strCache>
                <c:ptCount val="1"/>
                <c:pt idx="0">
                  <c:v>LPZ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'09_Panel_Control_Graficos'!$B$62:$B$65</c:f>
              <c:strCache>
                <c:ptCount val="4"/>
                <c:pt idx="0">
                  <c:v>Crec. de la oferta monetaria</c:v>
                </c:pt>
                <c:pt idx="1">
                  <c:v>Desviación estándar de la inflación</c:v>
                </c:pt>
                <c:pt idx="2">
                  <c:v>Inflación: año más reciente</c:v>
                </c:pt>
                <c:pt idx="3">
                  <c:v>Libertad de poseer cuentas bancarias en moneda extranjera</c:v>
                </c:pt>
              </c:strCache>
            </c:strRef>
          </c:cat>
          <c:val>
            <c:numRef>
              <c:f>'09_Panel_Control_Graficos'!$D$62:$D$65</c:f>
              <c:numCache>
                <c:formatCode>0.00</c:formatCode>
                <c:ptCount val="4"/>
                <c:pt idx="0">
                  <c:v>0</c:v>
                </c:pt>
                <c:pt idx="1">
                  <c:v>4.2954735321656825</c:v>
                </c:pt>
                <c:pt idx="2">
                  <c:v>5.0150000000000006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56-472C-9098-9EF0595705A1}"/>
            </c:ext>
          </c:extLst>
        </c:ser>
        <c:ser>
          <c:idx val="2"/>
          <c:order val="2"/>
          <c:tx>
            <c:strRef>
              <c:f>'09_Panel_Control_Graficos'!$E$47</c:f>
              <c:strCache>
                <c:ptCount val="1"/>
                <c:pt idx="0">
                  <c:v>CBB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'09_Panel_Control_Graficos'!$B$62:$B$65</c:f>
              <c:strCache>
                <c:ptCount val="4"/>
                <c:pt idx="0">
                  <c:v>Crec. de la oferta monetaria</c:v>
                </c:pt>
                <c:pt idx="1">
                  <c:v>Desviación estándar de la inflación</c:v>
                </c:pt>
                <c:pt idx="2">
                  <c:v>Inflación: año más reciente</c:v>
                </c:pt>
                <c:pt idx="3">
                  <c:v>Libertad de poseer cuentas bancarias en moneda extranjera</c:v>
                </c:pt>
              </c:strCache>
            </c:strRef>
          </c:cat>
          <c:val>
            <c:numRef>
              <c:f>'09_Panel_Control_Graficos'!$E$62:$E$65</c:f>
              <c:numCache>
                <c:formatCode>0.00</c:formatCode>
                <c:ptCount val="4"/>
                <c:pt idx="0">
                  <c:v>0</c:v>
                </c:pt>
                <c:pt idx="1">
                  <c:v>4.2954735321656825</c:v>
                </c:pt>
                <c:pt idx="2">
                  <c:v>5.0150000000000006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56-472C-9098-9EF0595705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9041711"/>
        <c:axId val="389052271"/>
      </c:radarChart>
      <c:catAx>
        <c:axId val="389041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389052271"/>
        <c:crosses val="autoZero"/>
        <c:auto val="1"/>
        <c:lblAlgn val="ctr"/>
        <c:lblOffset val="100"/>
        <c:noMultiLvlLbl val="0"/>
      </c:catAx>
      <c:valAx>
        <c:axId val="389052271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389041711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2362803477690286"/>
          <c:y val="3.9555555555555545E-2"/>
          <c:w val="0.15274384842519684"/>
          <c:h val="3.57327209098862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BO" sz="2800" b="1" dirty="0"/>
              <a:t>Área 4 - Libertad de </a:t>
            </a:r>
          </a:p>
          <a:p>
            <a:pPr algn="l">
              <a:defRPr sz="2800" b="1"/>
            </a:pPr>
            <a:r>
              <a:rPr lang="es-BO" sz="2800" b="1" dirty="0"/>
              <a:t>Comercio Internacional</a:t>
            </a:r>
          </a:p>
        </c:rich>
      </c:tx>
      <c:layout>
        <c:manualLayout>
          <c:xMode val="edge"/>
          <c:yMode val="edge"/>
          <c:x val="0.6403153197273912"/>
          <c:y val="0.229629629629629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'09_Panel_Control_Graficos'!$C$47</c:f>
              <c:strCache>
                <c:ptCount val="1"/>
                <c:pt idx="0">
                  <c:v>SCZ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'09_Panel_Control_Graficos'!$B$66:$B$74</c:f>
              <c:strCache>
                <c:ptCount val="9"/>
                <c:pt idx="0">
                  <c:v>Ingresos procedentes de impuestos al comercio</c:v>
                </c:pt>
                <c:pt idx="1">
                  <c:v>Tarifa arancelaria media</c:v>
                </c:pt>
                <c:pt idx="2">
                  <c:v>Barreras comerciales no arancelarias</c:v>
                </c:pt>
                <c:pt idx="3">
                  <c:v>Costos de cumplimiento de la importación y exportación</c:v>
                </c:pt>
                <c:pt idx="4">
                  <c:v>Tipos de cambio del mercado negro</c:v>
                </c:pt>
                <c:pt idx="5">
                  <c:v>Apertura financiera</c:v>
                </c:pt>
                <c:pt idx="6">
                  <c:v>Controles de capital</c:v>
                </c:pt>
                <c:pt idx="7">
                  <c:v>Libertad de visita de los extranjeros</c:v>
                </c:pt>
                <c:pt idx="8">
                  <c:v>Protección de activos extranjeros</c:v>
                </c:pt>
              </c:strCache>
            </c:strRef>
          </c:cat>
          <c:val>
            <c:numRef>
              <c:f>'09_Panel_Control_Graficos'!$C$66:$C$74</c:f>
              <c:numCache>
                <c:formatCode>0.00</c:formatCode>
                <c:ptCount val="9"/>
                <c:pt idx="0">
                  <c:v>1.4962894001217069</c:v>
                </c:pt>
                <c:pt idx="1">
                  <c:v>7.6400000000000006</c:v>
                </c:pt>
                <c:pt idx="2">
                  <c:v>5.7889999999999997</c:v>
                </c:pt>
                <c:pt idx="3">
                  <c:v>9.3268551236749104</c:v>
                </c:pt>
                <c:pt idx="4">
                  <c:v>0</c:v>
                </c:pt>
                <c:pt idx="5">
                  <c:v>4.4047619047619051</c:v>
                </c:pt>
                <c:pt idx="6">
                  <c:v>3.8461538461538463</c:v>
                </c:pt>
                <c:pt idx="7">
                  <c:v>2.5906735751295336</c:v>
                </c:pt>
                <c:pt idx="8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8A-4B5E-9393-1FC64224A3C8}"/>
            </c:ext>
          </c:extLst>
        </c:ser>
        <c:ser>
          <c:idx val="1"/>
          <c:order val="1"/>
          <c:tx>
            <c:strRef>
              <c:f>'09_Panel_Control_Graficos'!$D$47</c:f>
              <c:strCache>
                <c:ptCount val="1"/>
                <c:pt idx="0">
                  <c:v>LPZ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'09_Panel_Control_Graficos'!$B$66:$B$74</c:f>
              <c:strCache>
                <c:ptCount val="9"/>
                <c:pt idx="0">
                  <c:v>Ingresos procedentes de impuestos al comercio</c:v>
                </c:pt>
                <c:pt idx="1">
                  <c:v>Tarifa arancelaria media</c:v>
                </c:pt>
                <c:pt idx="2">
                  <c:v>Barreras comerciales no arancelarias</c:v>
                </c:pt>
                <c:pt idx="3">
                  <c:v>Costos de cumplimiento de la importación y exportación</c:v>
                </c:pt>
                <c:pt idx="4">
                  <c:v>Tipos de cambio del mercado negro</c:v>
                </c:pt>
                <c:pt idx="5">
                  <c:v>Apertura financiera</c:v>
                </c:pt>
                <c:pt idx="6">
                  <c:v>Controles de capital</c:v>
                </c:pt>
                <c:pt idx="7">
                  <c:v>Libertad de visita de los extranjeros</c:v>
                </c:pt>
                <c:pt idx="8">
                  <c:v>Protección de activos extranjeros</c:v>
                </c:pt>
              </c:strCache>
            </c:strRef>
          </c:cat>
          <c:val>
            <c:numRef>
              <c:f>'09_Panel_Control_Graficos'!$D$66:$D$74</c:f>
              <c:numCache>
                <c:formatCode>0.00</c:formatCode>
                <c:ptCount val="9"/>
                <c:pt idx="0">
                  <c:v>1.4962894001217069</c:v>
                </c:pt>
                <c:pt idx="1">
                  <c:v>7.6400000000000006</c:v>
                </c:pt>
                <c:pt idx="2">
                  <c:v>5.7889999999999997</c:v>
                </c:pt>
                <c:pt idx="3">
                  <c:v>9.3268551236749104</c:v>
                </c:pt>
                <c:pt idx="4">
                  <c:v>0</c:v>
                </c:pt>
                <c:pt idx="5">
                  <c:v>4.4047619047619051</c:v>
                </c:pt>
                <c:pt idx="6">
                  <c:v>3.8461538461538463</c:v>
                </c:pt>
                <c:pt idx="7">
                  <c:v>2.5906735751295336</c:v>
                </c:pt>
                <c:pt idx="8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8A-4B5E-9393-1FC64224A3C8}"/>
            </c:ext>
          </c:extLst>
        </c:ser>
        <c:ser>
          <c:idx val="2"/>
          <c:order val="2"/>
          <c:tx>
            <c:strRef>
              <c:f>'09_Panel_Control_Graficos'!$E$47</c:f>
              <c:strCache>
                <c:ptCount val="1"/>
                <c:pt idx="0">
                  <c:v>CBB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'09_Panel_Control_Graficos'!$B$66:$B$74</c:f>
              <c:strCache>
                <c:ptCount val="9"/>
                <c:pt idx="0">
                  <c:v>Ingresos procedentes de impuestos al comercio</c:v>
                </c:pt>
                <c:pt idx="1">
                  <c:v>Tarifa arancelaria media</c:v>
                </c:pt>
                <c:pt idx="2">
                  <c:v>Barreras comerciales no arancelarias</c:v>
                </c:pt>
                <c:pt idx="3">
                  <c:v>Costos de cumplimiento de la importación y exportación</c:v>
                </c:pt>
                <c:pt idx="4">
                  <c:v>Tipos de cambio del mercado negro</c:v>
                </c:pt>
                <c:pt idx="5">
                  <c:v>Apertura financiera</c:v>
                </c:pt>
                <c:pt idx="6">
                  <c:v>Controles de capital</c:v>
                </c:pt>
                <c:pt idx="7">
                  <c:v>Libertad de visita de los extranjeros</c:v>
                </c:pt>
                <c:pt idx="8">
                  <c:v>Protección de activos extranjeros</c:v>
                </c:pt>
              </c:strCache>
            </c:strRef>
          </c:cat>
          <c:val>
            <c:numRef>
              <c:f>'09_Panel_Control_Graficos'!$E$66:$E$74</c:f>
              <c:numCache>
                <c:formatCode>0.00</c:formatCode>
                <c:ptCount val="9"/>
                <c:pt idx="0">
                  <c:v>1.4962894001217069</c:v>
                </c:pt>
                <c:pt idx="1">
                  <c:v>7.6400000000000006</c:v>
                </c:pt>
                <c:pt idx="2">
                  <c:v>5.7889999999999997</c:v>
                </c:pt>
                <c:pt idx="3">
                  <c:v>9.3268551236749104</c:v>
                </c:pt>
                <c:pt idx="4">
                  <c:v>0</c:v>
                </c:pt>
                <c:pt idx="5">
                  <c:v>4.4047619047619051</c:v>
                </c:pt>
                <c:pt idx="6">
                  <c:v>3.8461538461538463</c:v>
                </c:pt>
                <c:pt idx="7">
                  <c:v>2.5906735751295336</c:v>
                </c:pt>
                <c:pt idx="8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8A-4B5E-9393-1FC64224A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28370463"/>
        <c:axId val="1628370943"/>
      </c:barChart>
      <c:catAx>
        <c:axId val="1628370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1628370943"/>
        <c:crosses val="autoZero"/>
        <c:auto val="1"/>
        <c:lblAlgn val="ctr"/>
        <c:lblOffset val="100"/>
        <c:noMultiLvlLbl val="0"/>
      </c:catAx>
      <c:valAx>
        <c:axId val="1628370943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16283704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BO" sz="2800" b="1" i="0" u="none" strike="noStrike" baseline="0" dirty="0">
                <a:effectLst/>
              </a:rPr>
              <a:t>Área 4 - Libertad de </a:t>
            </a:r>
          </a:p>
          <a:p>
            <a:pPr algn="l">
              <a:defRPr sz="2800"/>
            </a:pPr>
            <a:r>
              <a:rPr lang="es-BO" sz="2800" b="1" i="0" u="none" strike="noStrike" baseline="0" dirty="0">
                <a:effectLst/>
              </a:rPr>
              <a:t>Comercio Internacional</a:t>
            </a:r>
            <a:endParaRPr lang="es-BO" sz="2800" dirty="0"/>
          </a:p>
        </c:rich>
      </c:tx>
      <c:layout>
        <c:manualLayout>
          <c:xMode val="edge"/>
          <c:yMode val="edge"/>
          <c:x val="1.6160276697138234E-2"/>
          <c:y val="8.70370370370370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'09_Panel_Control_Graficos'!$C$47</c:f>
              <c:strCache>
                <c:ptCount val="1"/>
                <c:pt idx="0">
                  <c:v>SCZ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'09_Panel_Control_Graficos'!$B$66:$B$74</c:f>
              <c:strCache>
                <c:ptCount val="9"/>
                <c:pt idx="0">
                  <c:v>Ingresos procedentes de impuestos al comercio</c:v>
                </c:pt>
                <c:pt idx="1">
                  <c:v>Tarifa arancelaria media</c:v>
                </c:pt>
                <c:pt idx="2">
                  <c:v>Barreras comerciales no arancelarias</c:v>
                </c:pt>
                <c:pt idx="3">
                  <c:v>Costos de cumplimiento de la importación y exportación</c:v>
                </c:pt>
                <c:pt idx="4">
                  <c:v>Tipos de cambio del mercado negro</c:v>
                </c:pt>
                <c:pt idx="5">
                  <c:v>Apertura financiera</c:v>
                </c:pt>
                <c:pt idx="6">
                  <c:v>Controles de capital</c:v>
                </c:pt>
                <c:pt idx="7">
                  <c:v>Libertad de visita de los extranjeros</c:v>
                </c:pt>
                <c:pt idx="8">
                  <c:v>Protección de activos extranjeros</c:v>
                </c:pt>
              </c:strCache>
            </c:strRef>
          </c:cat>
          <c:val>
            <c:numRef>
              <c:f>'09_Panel_Control_Graficos'!$C$66:$C$74</c:f>
              <c:numCache>
                <c:formatCode>0.00</c:formatCode>
                <c:ptCount val="9"/>
                <c:pt idx="0">
                  <c:v>1.4962894001217069</c:v>
                </c:pt>
                <c:pt idx="1">
                  <c:v>7.6400000000000006</c:v>
                </c:pt>
                <c:pt idx="2">
                  <c:v>5.7889999999999997</c:v>
                </c:pt>
                <c:pt idx="3">
                  <c:v>9.3268551236749104</c:v>
                </c:pt>
                <c:pt idx="4">
                  <c:v>0</c:v>
                </c:pt>
                <c:pt idx="5">
                  <c:v>4.4047619047619051</c:v>
                </c:pt>
                <c:pt idx="6">
                  <c:v>3.8461538461538463</c:v>
                </c:pt>
                <c:pt idx="7">
                  <c:v>2.5906735751295336</c:v>
                </c:pt>
                <c:pt idx="8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FD-4A11-B8DB-33B4950C68A6}"/>
            </c:ext>
          </c:extLst>
        </c:ser>
        <c:ser>
          <c:idx val="1"/>
          <c:order val="1"/>
          <c:tx>
            <c:strRef>
              <c:f>'09_Panel_Control_Graficos'!$D$47</c:f>
              <c:strCache>
                <c:ptCount val="1"/>
                <c:pt idx="0">
                  <c:v>LPZ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'09_Panel_Control_Graficos'!$B$66:$B$74</c:f>
              <c:strCache>
                <c:ptCount val="9"/>
                <c:pt idx="0">
                  <c:v>Ingresos procedentes de impuestos al comercio</c:v>
                </c:pt>
                <c:pt idx="1">
                  <c:v>Tarifa arancelaria media</c:v>
                </c:pt>
                <c:pt idx="2">
                  <c:v>Barreras comerciales no arancelarias</c:v>
                </c:pt>
                <c:pt idx="3">
                  <c:v>Costos de cumplimiento de la importación y exportación</c:v>
                </c:pt>
                <c:pt idx="4">
                  <c:v>Tipos de cambio del mercado negro</c:v>
                </c:pt>
                <c:pt idx="5">
                  <c:v>Apertura financiera</c:v>
                </c:pt>
                <c:pt idx="6">
                  <c:v>Controles de capital</c:v>
                </c:pt>
                <c:pt idx="7">
                  <c:v>Libertad de visita de los extranjeros</c:v>
                </c:pt>
                <c:pt idx="8">
                  <c:v>Protección de activos extranjeros</c:v>
                </c:pt>
              </c:strCache>
            </c:strRef>
          </c:cat>
          <c:val>
            <c:numRef>
              <c:f>'09_Panel_Control_Graficos'!$D$66:$D$74</c:f>
              <c:numCache>
                <c:formatCode>0.00</c:formatCode>
                <c:ptCount val="9"/>
                <c:pt idx="0">
                  <c:v>1.4962894001217069</c:v>
                </c:pt>
                <c:pt idx="1">
                  <c:v>7.6400000000000006</c:v>
                </c:pt>
                <c:pt idx="2">
                  <c:v>5.7889999999999997</c:v>
                </c:pt>
                <c:pt idx="3">
                  <c:v>9.3268551236749104</c:v>
                </c:pt>
                <c:pt idx="4">
                  <c:v>0</c:v>
                </c:pt>
                <c:pt idx="5">
                  <c:v>4.4047619047619051</c:v>
                </c:pt>
                <c:pt idx="6">
                  <c:v>3.8461538461538463</c:v>
                </c:pt>
                <c:pt idx="7">
                  <c:v>2.5906735751295336</c:v>
                </c:pt>
                <c:pt idx="8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FD-4A11-B8DB-33B4950C68A6}"/>
            </c:ext>
          </c:extLst>
        </c:ser>
        <c:ser>
          <c:idx val="2"/>
          <c:order val="2"/>
          <c:tx>
            <c:strRef>
              <c:f>'09_Panel_Control_Graficos'!$E$47</c:f>
              <c:strCache>
                <c:ptCount val="1"/>
                <c:pt idx="0">
                  <c:v>CBB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'09_Panel_Control_Graficos'!$B$66:$B$74</c:f>
              <c:strCache>
                <c:ptCount val="9"/>
                <c:pt idx="0">
                  <c:v>Ingresos procedentes de impuestos al comercio</c:v>
                </c:pt>
                <c:pt idx="1">
                  <c:v>Tarifa arancelaria media</c:v>
                </c:pt>
                <c:pt idx="2">
                  <c:v>Barreras comerciales no arancelarias</c:v>
                </c:pt>
                <c:pt idx="3">
                  <c:v>Costos de cumplimiento de la importación y exportación</c:v>
                </c:pt>
                <c:pt idx="4">
                  <c:v>Tipos de cambio del mercado negro</c:v>
                </c:pt>
                <c:pt idx="5">
                  <c:v>Apertura financiera</c:v>
                </c:pt>
                <c:pt idx="6">
                  <c:v>Controles de capital</c:v>
                </c:pt>
                <c:pt idx="7">
                  <c:v>Libertad de visita de los extranjeros</c:v>
                </c:pt>
                <c:pt idx="8">
                  <c:v>Protección de activos extranjeros</c:v>
                </c:pt>
              </c:strCache>
            </c:strRef>
          </c:cat>
          <c:val>
            <c:numRef>
              <c:f>'09_Panel_Control_Graficos'!$E$66:$E$74</c:f>
              <c:numCache>
                <c:formatCode>0.00</c:formatCode>
                <c:ptCount val="9"/>
                <c:pt idx="0">
                  <c:v>1.4962894001217069</c:v>
                </c:pt>
                <c:pt idx="1">
                  <c:v>7.6400000000000006</c:v>
                </c:pt>
                <c:pt idx="2">
                  <c:v>5.7889999999999997</c:v>
                </c:pt>
                <c:pt idx="3">
                  <c:v>9.3268551236749104</c:v>
                </c:pt>
                <c:pt idx="4">
                  <c:v>0</c:v>
                </c:pt>
                <c:pt idx="5">
                  <c:v>4.4047619047619051</c:v>
                </c:pt>
                <c:pt idx="6">
                  <c:v>3.8461538461538463</c:v>
                </c:pt>
                <c:pt idx="7">
                  <c:v>2.5906735751295336</c:v>
                </c:pt>
                <c:pt idx="8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FD-4A11-B8DB-33B4950C6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9041711"/>
        <c:axId val="389052271"/>
      </c:radarChart>
      <c:catAx>
        <c:axId val="389041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389052271"/>
        <c:crosses val="autoZero"/>
        <c:auto val="1"/>
        <c:lblAlgn val="ctr"/>
        <c:lblOffset val="100"/>
        <c:noMultiLvlLbl val="0"/>
      </c:catAx>
      <c:valAx>
        <c:axId val="3890522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389041711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1098540596277838"/>
          <c:y val="0.11733333333333333"/>
          <c:w val="0.18049097536884892"/>
          <c:h val="3.57327209098862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BO" sz="2800" b="1"/>
              <a:t>Área 5 - Regulación</a:t>
            </a:r>
          </a:p>
        </c:rich>
      </c:tx>
      <c:layout>
        <c:manualLayout>
          <c:xMode val="edge"/>
          <c:yMode val="edge"/>
          <c:x val="0.38052862532808401"/>
          <c:y val="0.907407407407407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'09_Panel_Control_Graficos'!$C$47</c:f>
              <c:strCache>
                <c:ptCount val="1"/>
                <c:pt idx="0">
                  <c:v>SCZ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'09_Panel_Control_Graficos'!$B$75:$B$92</c:f>
              <c:strCache>
                <c:ptCount val="18"/>
                <c:pt idx="0">
                  <c:v>Propiedad de los bancos</c:v>
                </c:pt>
                <c:pt idx="1">
                  <c:v>Crédito al sector privado</c:v>
                </c:pt>
                <c:pt idx="2">
                  <c:v>Controles de tipos de interés / tipos de interés reales negativos</c:v>
                </c:pt>
                <c:pt idx="3">
                  <c:v>Regulaciones laborales y salario mínimo</c:v>
                </c:pt>
                <c:pt idx="4">
                  <c:v>Normativa de contratación y despido</c:v>
                </c:pt>
                <c:pt idx="5">
                  <c:v>Negociación colectiva centralizada</c:v>
                </c:pt>
                <c:pt idx="6">
                  <c:v>Reglamento de horarios</c:v>
                </c:pt>
                <c:pt idx="7">
                  <c:v>Costo obligatorio del despido de trabajadores</c:v>
                </c:pt>
                <c:pt idx="8">
                  <c:v>Reclutamiento</c:v>
                </c:pt>
                <c:pt idx="9">
                  <c:v>mano de obra extranjera</c:v>
                </c:pt>
                <c:pt idx="10">
                  <c:v>Requisitos administrativos</c:v>
                </c:pt>
                <c:pt idx="11">
                  <c:v>Los costos de la burocracia</c:v>
                </c:pt>
                <c:pt idx="12">
                  <c:v>Administración pública imparcial</c:v>
                </c:pt>
                <c:pt idx="13">
                  <c:v>Cumplimiento tributario</c:v>
                </c:pt>
                <c:pt idx="14">
                  <c:v>Apertura del mercado</c:v>
                </c:pt>
                <c:pt idx="15">
                  <c:v>Permisos comerciales</c:v>
                </c:pt>
                <c:pt idx="16">
                  <c:v>Distorsión del entorno empresarial</c:v>
                </c:pt>
                <c:pt idx="17">
                  <c:v>Desviación estándar de las tasas arancelarias</c:v>
                </c:pt>
              </c:strCache>
            </c:strRef>
          </c:cat>
          <c:val>
            <c:numRef>
              <c:f>'09_Panel_Control_Graficos'!$C$75:$C$92</c:f>
              <c:numCache>
                <c:formatCode>0.00</c:formatCode>
                <c:ptCount val="18"/>
                <c:pt idx="0">
                  <c:v>8.0977708978328167</c:v>
                </c:pt>
                <c:pt idx="1">
                  <c:v>9.922725177513632</c:v>
                </c:pt>
                <c:pt idx="2">
                  <c:v>6</c:v>
                </c:pt>
                <c:pt idx="3">
                  <c:v>3.306451612903226</c:v>
                </c:pt>
                <c:pt idx="4">
                  <c:v>3.6470588235294117</c:v>
                </c:pt>
                <c:pt idx="5">
                  <c:v>4.9462365591397859</c:v>
                </c:pt>
                <c:pt idx="6">
                  <c:v>2</c:v>
                </c:pt>
                <c:pt idx="7">
                  <c:v>2.1800000000000002</c:v>
                </c:pt>
                <c:pt idx="8">
                  <c:v>3</c:v>
                </c:pt>
                <c:pt idx="9">
                  <c:v>4.7300000000000004</c:v>
                </c:pt>
                <c:pt idx="10">
                  <c:v>3.5989304812834226</c:v>
                </c:pt>
                <c:pt idx="11">
                  <c:v>3.11</c:v>
                </c:pt>
                <c:pt idx="12">
                  <c:v>3.413978494623656</c:v>
                </c:pt>
                <c:pt idx="13">
                  <c:v>0</c:v>
                </c:pt>
                <c:pt idx="14">
                  <c:v>3.96</c:v>
                </c:pt>
                <c:pt idx="15">
                  <c:v>7.08</c:v>
                </c:pt>
                <c:pt idx="16">
                  <c:v>3.7807486631016043</c:v>
                </c:pt>
                <c:pt idx="17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1F-41AC-8A41-1180F110C818}"/>
            </c:ext>
          </c:extLst>
        </c:ser>
        <c:ser>
          <c:idx val="1"/>
          <c:order val="1"/>
          <c:tx>
            <c:strRef>
              <c:f>'09_Panel_Control_Graficos'!$D$47</c:f>
              <c:strCache>
                <c:ptCount val="1"/>
                <c:pt idx="0">
                  <c:v>LPZ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'09_Panel_Control_Graficos'!$B$75:$B$92</c:f>
              <c:strCache>
                <c:ptCount val="18"/>
                <c:pt idx="0">
                  <c:v>Propiedad de los bancos</c:v>
                </c:pt>
                <c:pt idx="1">
                  <c:v>Crédito al sector privado</c:v>
                </c:pt>
                <c:pt idx="2">
                  <c:v>Controles de tipos de interés / tipos de interés reales negativos</c:v>
                </c:pt>
                <c:pt idx="3">
                  <c:v>Regulaciones laborales y salario mínimo</c:v>
                </c:pt>
                <c:pt idx="4">
                  <c:v>Normativa de contratación y despido</c:v>
                </c:pt>
                <c:pt idx="5">
                  <c:v>Negociación colectiva centralizada</c:v>
                </c:pt>
                <c:pt idx="6">
                  <c:v>Reglamento de horarios</c:v>
                </c:pt>
                <c:pt idx="7">
                  <c:v>Costo obligatorio del despido de trabajadores</c:v>
                </c:pt>
                <c:pt idx="8">
                  <c:v>Reclutamiento</c:v>
                </c:pt>
                <c:pt idx="9">
                  <c:v>mano de obra extranjera</c:v>
                </c:pt>
                <c:pt idx="10">
                  <c:v>Requisitos administrativos</c:v>
                </c:pt>
                <c:pt idx="11">
                  <c:v>Los costos de la burocracia</c:v>
                </c:pt>
                <c:pt idx="12">
                  <c:v>Administración pública imparcial</c:v>
                </c:pt>
                <c:pt idx="13">
                  <c:v>Cumplimiento tributario</c:v>
                </c:pt>
                <c:pt idx="14">
                  <c:v>Apertura del mercado</c:v>
                </c:pt>
                <c:pt idx="15">
                  <c:v>Permisos comerciales</c:v>
                </c:pt>
                <c:pt idx="16">
                  <c:v>Distorsión del entorno empresarial</c:v>
                </c:pt>
                <c:pt idx="17">
                  <c:v>Desviación estándar de las tasas arancelarias</c:v>
                </c:pt>
              </c:strCache>
            </c:strRef>
          </c:cat>
          <c:val>
            <c:numRef>
              <c:f>'09_Panel_Control_Graficos'!$D$75:$D$92</c:f>
              <c:numCache>
                <c:formatCode>0.00</c:formatCode>
                <c:ptCount val="18"/>
                <c:pt idx="0">
                  <c:v>8.0977708978328167</c:v>
                </c:pt>
                <c:pt idx="1">
                  <c:v>5.9686565735017183</c:v>
                </c:pt>
                <c:pt idx="2">
                  <c:v>6</c:v>
                </c:pt>
                <c:pt idx="3">
                  <c:v>4.5252525252525251</c:v>
                </c:pt>
                <c:pt idx="4">
                  <c:v>4.1256544502617798</c:v>
                </c:pt>
                <c:pt idx="5">
                  <c:v>2.2043010752688179</c:v>
                </c:pt>
                <c:pt idx="6">
                  <c:v>2</c:v>
                </c:pt>
                <c:pt idx="7">
                  <c:v>2.1800000000000002</c:v>
                </c:pt>
                <c:pt idx="8">
                  <c:v>3</c:v>
                </c:pt>
                <c:pt idx="9">
                  <c:v>4.7300000000000004</c:v>
                </c:pt>
                <c:pt idx="10">
                  <c:v>4.4771573604060917</c:v>
                </c:pt>
                <c:pt idx="11">
                  <c:v>3.11</c:v>
                </c:pt>
                <c:pt idx="12">
                  <c:v>4.0569948186528499</c:v>
                </c:pt>
                <c:pt idx="13">
                  <c:v>0</c:v>
                </c:pt>
                <c:pt idx="14">
                  <c:v>3.96</c:v>
                </c:pt>
                <c:pt idx="15">
                  <c:v>7.08</c:v>
                </c:pt>
                <c:pt idx="16">
                  <c:v>3.5989847715736039</c:v>
                </c:pt>
                <c:pt idx="17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1F-41AC-8A41-1180F110C818}"/>
            </c:ext>
          </c:extLst>
        </c:ser>
        <c:ser>
          <c:idx val="2"/>
          <c:order val="2"/>
          <c:tx>
            <c:strRef>
              <c:f>'09_Panel_Control_Graficos'!$E$47</c:f>
              <c:strCache>
                <c:ptCount val="1"/>
                <c:pt idx="0">
                  <c:v>CBB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'09_Panel_Control_Graficos'!$B$75:$B$92</c:f>
              <c:strCache>
                <c:ptCount val="18"/>
                <c:pt idx="0">
                  <c:v>Propiedad de los bancos</c:v>
                </c:pt>
                <c:pt idx="1">
                  <c:v>Crédito al sector privado</c:v>
                </c:pt>
                <c:pt idx="2">
                  <c:v>Controles de tipos de interés / tipos de interés reales negativos</c:v>
                </c:pt>
                <c:pt idx="3">
                  <c:v>Regulaciones laborales y salario mínimo</c:v>
                </c:pt>
                <c:pt idx="4">
                  <c:v>Normativa de contratación y despido</c:v>
                </c:pt>
                <c:pt idx="5">
                  <c:v>Negociación colectiva centralizada</c:v>
                </c:pt>
                <c:pt idx="6">
                  <c:v>Reglamento de horarios</c:v>
                </c:pt>
                <c:pt idx="7">
                  <c:v>Costo obligatorio del despido de trabajadores</c:v>
                </c:pt>
                <c:pt idx="8">
                  <c:v>Reclutamiento</c:v>
                </c:pt>
                <c:pt idx="9">
                  <c:v>mano de obra extranjera</c:v>
                </c:pt>
                <c:pt idx="10">
                  <c:v>Requisitos administrativos</c:v>
                </c:pt>
                <c:pt idx="11">
                  <c:v>Los costos de la burocracia</c:v>
                </c:pt>
                <c:pt idx="12">
                  <c:v>Administración pública imparcial</c:v>
                </c:pt>
                <c:pt idx="13">
                  <c:v>Cumplimiento tributario</c:v>
                </c:pt>
                <c:pt idx="14">
                  <c:v>Apertura del mercado</c:v>
                </c:pt>
                <c:pt idx="15">
                  <c:v>Permisos comerciales</c:v>
                </c:pt>
                <c:pt idx="16">
                  <c:v>Distorsión del entorno empresarial</c:v>
                </c:pt>
                <c:pt idx="17">
                  <c:v>Desviación estándar de las tasas arancelarias</c:v>
                </c:pt>
              </c:strCache>
            </c:strRef>
          </c:cat>
          <c:val>
            <c:numRef>
              <c:f>'09_Panel_Control_Graficos'!$E$75:$E$92</c:f>
              <c:numCache>
                <c:formatCode>0.00</c:formatCode>
                <c:ptCount val="18"/>
                <c:pt idx="0">
                  <c:v>8.0977708978328167</c:v>
                </c:pt>
                <c:pt idx="1">
                  <c:v>7.6091419967605303</c:v>
                </c:pt>
                <c:pt idx="2">
                  <c:v>6</c:v>
                </c:pt>
                <c:pt idx="3">
                  <c:v>3.4864864864864864</c:v>
                </c:pt>
                <c:pt idx="4">
                  <c:v>3.50561797752809</c:v>
                </c:pt>
                <c:pt idx="5">
                  <c:v>7.0967741935483861</c:v>
                </c:pt>
                <c:pt idx="6">
                  <c:v>2</c:v>
                </c:pt>
                <c:pt idx="7">
                  <c:v>2.1800000000000002</c:v>
                </c:pt>
                <c:pt idx="8">
                  <c:v>3</c:v>
                </c:pt>
                <c:pt idx="9">
                  <c:v>4.7300000000000004</c:v>
                </c:pt>
                <c:pt idx="10">
                  <c:v>4.4349999999999996</c:v>
                </c:pt>
                <c:pt idx="11">
                  <c:v>3.11</c:v>
                </c:pt>
                <c:pt idx="12">
                  <c:v>3.9368421052631577</c:v>
                </c:pt>
                <c:pt idx="13">
                  <c:v>0</c:v>
                </c:pt>
                <c:pt idx="14">
                  <c:v>3.96</c:v>
                </c:pt>
                <c:pt idx="15">
                  <c:v>7.08</c:v>
                </c:pt>
                <c:pt idx="16">
                  <c:v>3.6767676767676769</c:v>
                </c:pt>
                <c:pt idx="17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1F-41AC-8A41-1180F110C8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28370463"/>
        <c:axId val="1628370943"/>
      </c:barChart>
      <c:catAx>
        <c:axId val="1628370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1628370943"/>
        <c:crosses val="autoZero"/>
        <c:auto val="1"/>
        <c:lblAlgn val="ctr"/>
        <c:lblOffset val="100"/>
        <c:noMultiLvlLbl val="0"/>
      </c:catAx>
      <c:valAx>
        <c:axId val="1628370943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16283704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366297572178481"/>
          <c:y val="0.90971259842519681"/>
          <c:w val="0.17684071522309711"/>
          <c:h val="5.13985126859142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BO" sz="2400" b="1" i="0" u="none" strike="noStrike" baseline="0">
                <a:effectLst/>
              </a:rPr>
              <a:t>Área 5 - Regulación</a:t>
            </a:r>
            <a:endParaRPr lang="es-BO" sz="2400"/>
          </a:p>
        </c:rich>
      </c:tx>
      <c:layout>
        <c:manualLayout>
          <c:xMode val="edge"/>
          <c:yMode val="edge"/>
          <c:x val="2.0984333989501315E-2"/>
          <c:y val="0.129629629629629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'09_Panel_Control_Graficos'!$C$47</c:f>
              <c:strCache>
                <c:ptCount val="1"/>
                <c:pt idx="0">
                  <c:v>SCZ</c:v>
                </c:pt>
              </c:strCache>
            </c:strRef>
          </c:tx>
          <c:spPr>
            <a:ln w="28575" cap="rnd">
              <a:solidFill>
                <a:srgbClr val="92D050">
                  <a:alpha val="95000"/>
                </a:srgb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'09_Panel_Control_Graficos'!$B$75:$B$92</c:f>
              <c:strCache>
                <c:ptCount val="18"/>
                <c:pt idx="0">
                  <c:v>Propiedad de los bancos</c:v>
                </c:pt>
                <c:pt idx="1">
                  <c:v>Crédito al sector privado</c:v>
                </c:pt>
                <c:pt idx="2">
                  <c:v>Controles de tipos de interés / tipos de interés reales negativos</c:v>
                </c:pt>
                <c:pt idx="3">
                  <c:v>Regulaciones laborales y salario mínimo</c:v>
                </c:pt>
                <c:pt idx="4">
                  <c:v>Normativa de contratación y despido</c:v>
                </c:pt>
                <c:pt idx="5">
                  <c:v>Negociación colectiva centralizada</c:v>
                </c:pt>
                <c:pt idx="6">
                  <c:v>Reglamento de horarios</c:v>
                </c:pt>
                <c:pt idx="7">
                  <c:v>Costo obligatorio del despido de trabajadores</c:v>
                </c:pt>
                <c:pt idx="8">
                  <c:v>Reclutamiento</c:v>
                </c:pt>
                <c:pt idx="9">
                  <c:v>mano de obra extranjera</c:v>
                </c:pt>
                <c:pt idx="10">
                  <c:v>Requisitos administrativos</c:v>
                </c:pt>
                <c:pt idx="11">
                  <c:v>Los costos de la burocracia</c:v>
                </c:pt>
                <c:pt idx="12">
                  <c:v>Administración pública imparcial</c:v>
                </c:pt>
                <c:pt idx="13">
                  <c:v>Cumplimiento tributario</c:v>
                </c:pt>
                <c:pt idx="14">
                  <c:v>Apertura del mercado</c:v>
                </c:pt>
                <c:pt idx="15">
                  <c:v>Permisos comerciales</c:v>
                </c:pt>
                <c:pt idx="16">
                  <c:v>Distorsión del entorno empresarial</c:v>
                </c:pt>
                <c:pt idx="17">
                  <c:v>Desviación estándar de las tasas arancelarias</c:v>
                </c:pt>
              </c:strCache>
            </c:strRef>
          </c:cat>
          <c:val>
            <c:numRef>
              <c:f>'09_Panel_Control_Graficos'!$C$75:$C$92</c:f>
              <c:numCache>
                <c:formatCode>0.00</c:formatCode>
                <c:ptCount val="18"/>
                <c:pt idx="0">
                  <c:v>8.0977708978328167</c:v>
                </c:pt>
                <c:pt idx="1">
                  <c:v>9.922725177513632</c:v>
                </c:pt>
                <c:pt idx="2">
                  <c:v>6</c:v>
                </c:pt>
                <c:pt idx="3">
                  <c:v>3.306451612903226</c:v>
                </c:pt>
                <c:pt idx="4">
                  <c:v>3.6470588235294117</c:v>
                </c:pt>
                <c:pt idx="5">
                  <c:v>4.9462365591397859</c:v>
                </c:pt>
                <c:pt idx="6">
                  <c:v>2</c:v>
                </c:pt>
                <c:pt idx="7">
                  <c:v>2.1800000000000002</c:v>
                </c:pt>
                <c:pt idx="8">
                  <c:v>3</c:v>
                </c:pt>
                <c:pt idx="9">
                  <c:v>4.7300000000000004</c:v>
                </c:pt>
                <c:pt idx="10">
                  <c:v>3.5989304812834226</c:v>
                </c:pt>
                <c:pt idx="11">
                  <c:v>3.11</c:v>
                </c:pt>
                <c:pt idx="12">
                  <c:v>3.413978494623656</c:v>
                </c:pt>
                <c:pt idx="13">
                  <c:v>0</c:v>
                </c:pt>
                <c:pt idx="14">
                  <c:v>3.96</c:v>
                </c:pt>
                <c:pt idx="15">
                  <c:v>7.08</c:v>
                </c:pt>
                <c:pt idx="16">
                  <c:v>3.7807486631016043</c:v>
                </c:pt>
                <c:pt idx="17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BE-4AD4-A4F5-7C3D1E06860C}"/>
            </c:ext>
          </c:extLst>
        </c:ser>
        <c:ser>
          <c:idx val="1"/>
          <c:order val="1"/>
          <c:tx>
            <c:strRef>
              <c:f>'09_Panel_Control_Graficos'!$D$47</c:f>
              <c:strCache>
                <c:ptCount val="1"/>
                <c:pt idx="0">
                  <c:v>LPZ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'09_Panel_Control_Graficos'!$B$75:$B$92</c:f>
              <c:strCache>
                <c:ptCount val="18"/>
                <c:pt idx="0">
                  <c:v>Propiedad de los bancos</c:v>
                </c:pt>
                <c:pt idx="1">
                  <c:v>Crédito al sector privado</c:v>
                </c:pt>
                <c:pt idx="2">
                  <c:v>Controles de tipos de interés / tipos de interés reales negativos</c:v>
                </c:pt>
                <c:pt idx="3">
                  <c:v>Regulaciones laborales y salario mínimo</c:v>
                </c:pt>
                <c:pt idx="4">
                  <c:v>Normativa de contratación y despido</c:v>
                </c:pt>
                <c:pt idx="5">
                  <c:v>Negociación colectiva centralizada</c:v>
                </c:pt>
                <c:pt idx="6">
                  <c:v>Reglamento de horarios</c:v>
                </c:pt>
                <c:pt idx="7">
                  <c:v>Costo obligatorio del despido de trabajadores</c:v>
                </c:pt>
                <c:pt idx="8">
                  <c:v>Reclutamiento</c:v>
                </c:pt>
                <c:pt idx="9">
                  <c:v>mano de obra extranjera</c:v>
                </c:pt>
                <c:pt idx="10">
                  <c:v>Requisitos administrativos</c:v>
                </c:pt>
                <c:pt idx="11">
                  <c:v>Los costos de la burocracia</c:v>
                </c:pt>
                <c:pt idx="12">
                  <c:v>Administración pública imparcial</c:v>
                </c:pt>
                <c:pt idx="13">
                  <c:v>Cumplimiento tributario</c:v>
                </c:pt>
                <c:pt idx="14">
                  <c:v>Apertura del mercado</c:v>
                </c:pt>
                <c:pt idx="15">
                  <c:v>Permisos comerciales</c:v>
                </c:pt>
                <c:pt idx="16">
                  <c:v>Distorsión del entorno empresarial</c:v>
                </c:pt>
                <c:pt idx="17">
                  <c:v>Desviación estándar de las tasas arancelarias</c:v>
                </c:pt>
              </c:strCache>
            </c:strRef>
          </c:cat>
          <c:val>
            <c:numRef>
              <c:f>'09_Panel_Control_Graficos'!$D$75:$D$92</c:f>
              <c:numCache>
                <c:formatCode>0.00</c:formatCode>
                <c:ptCount val="18"/>
                <c:pt idx="0">
                  <c:v>8.0977708978328167</c:v>
                </c:pt>
                <c:pt idx="1">
                  <c:v>5.9686565735017183</c:v>
                </c:pt>
                <c:pt idx="2">
                  <c:v>6</c:v>
                </c:pt>
                <c:pt idx="3">
                  <c:v>4.5252525252525251</c:v>
                </c:pt>
                <c:pt idx="4">
                  <c:v>4.1256544502617798</c:v>
                </c:pt>
                <c:pt idx="5">
                  <c:v>2.2043010752688179</c:v>
                </c:pt>
                <c:pt idx="6">
                  <c:v>2</c:v>
                </c:pt>
                <c:pt idx="7">
                  <c:v>2.1800000000000002</c:v>
                </c:pt>
                <c:pt idx="8">
                  <c:v>3</c:v>
                </c:pt>
                <c:pt idx="9">
                  <c:v>4.7300000000000004</c:v>
                </c:pt>
                <c:pt idx="10">
                  <c:v>4.4771573604060917</c:v>
                </c:pt>
                <c:pt idx="11">
                  <c:v>3.11</c:v>
                </c:pt>
                <c:pt idx="12">
                  <c:v>4.0569948186528499</c:v>
                </c:pt>
                <c:pt idx="13">
                  <c:v>0</c:v>
                </c:pt>
                <c:pt idx="14">
                  <c:v>3.96</c:v>
                </c:pt>
                <c:pt idx="15">
                  <c:v>7.08</c:v>
                </c:pt>
                <c:pt idx="16">
                  <c:v>3.5989847715736039</c:v>
                </c:pt>
                <c:pt idx="17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BE-4AD4-A4F5-7C3D1E06860C}"/>
            </c:ext>
          </c:extLst>
        </c:ser>
        <c:ser>
          <c:idx val="2"/>
          <c:order val="2"/>
          <c:tx>
            <c:strRef>
              <c:f>'09_Panel_Control_Graficos'!$E$47</c:f>
              <c:strCache>
                <c:ptCount val="1"/>
                <c:pt idx="0">
                  <c:v>CBB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'09_Panel_Control_Graficos'!$B$75:$B$92</c:f>
              <c:strCache>
                <c:ptCount val="18"/>
                <c:pt idx="0">
                  <c:v>Propiedad de los bancos</c:v>
                </c:pt>
                <c:pt idx="1">
                  <c:v>Crédito al sector privado</c:v>
                </c:pt>
                <c:pt idx="2">
                  <c:v>Controles de tipos de interés / tipos de interés reales negativos</c:v>
                </c:pt>
                <c:pt idx="3">
                  <c:v>Regulaciones laborales y salario mínimo</c:v>
                </c:pt>
                <c:pt idx="4">
                  <c:v>Normativa de contratación y despido</c:v>
                </c:pt>
                <c:pt idx="5">
                  <c:v>Negociación colectiva centralizada</c:v>
                </c:pt>
                <c:pt idx="6">
                  <c:v>Reglamento de horarios</c:v>
                </c:pt>
                <c:pt idx="7">
                  <c:v>Costo obligatorio del despido de trabajadores</c:v>
                </c:pt>
                <c:pt idx="8">
                  <c:v>Reclutamiento</c:v>
                </c:pt>
                <c:pt idx="9">
                  <c:v>mano de obra extranjera</c:v>
                </c:pt>
                <c:pt idx="10">
                  <c:v>Requisitos administrativos</c:v>
                </c:pt>
                <c:pt idx="11">
                  <c:v>Los costos de la burocracia</c:v>
                </c:pt>
                <c:pt idx="12">
                  <c:v>Administración pública imparcial</c:v>
                </c:pt>
                <c:pt idx="13">
                  <c:v>Cumplimiento tributario</c:v>
                </c:pt>
                <c:pt idx="14">
                  <c:v>Apertura del mercado</c:v>
                </c:pt>
                <c:pt idx="15">
                  <c:v>Permisos comerciales</c:v>
                </c:pt>
                <c:pt idx="16">
                  <c:v>Distorsión del entorno empresarial</c:v>
                </c:pt>
                <c:pt idx="17">
                  <c:v>Desviación estándar de las tasas arancelarias</c:v>
                </c:pt>
              </c:strCache>
            </c:strRef>
          </c:cat>
          <c:val>
            <c:numRef>
              <c:f>'09_Panel_Control_Graficos'!$E$75:$E$92</c:f>
              <c:numCache>
                <c:formatCode>0.00</c:formatCode>
                <c:ptCount val="18"/>
                <c:pt idx="0">
                  <c:v>8.0977708978328167</c:v>
                </c:pt>
                <c:pt idx="1">
                  <c:v>7.6091419967605303</c:v>
                </c:pt>
                <c:pt idx="2">
                  <c:v>6</c:v>
                </c:pt>
                <c:pt idx="3">
                  <c:v>3.4864864864864864</c:v>
                </c:pt>
                <c:pt idx="4">
                  <c:v>3.50561797752809</c:v>
                </c:pt>
                <c:pt idx="5">
                  <c:v>7.0967741935483861</c:v>
                </c:pt>
                <c:pt idx="6">
                  <c:v>2</c:v>
                </c:pt>
                <c:pt idx="7">
                  <c:v>2.1800000000000002</c:v>
                </c:pt>
                <c:pt idx="8">
                  <c:v>3</c:v>
                </c:pt>
                <c:pt idx="9">
                  <c:v>4.7300000000000004</c:v>
                </c:pt>
                <c:pt idx="10">
                  <c:v>4.4349999999999996</c:v>
                </c:pt>
                <c:pt idx="11">
                  <c:v>3.11</c:v>
                </c:pt>
                <c:pt idx="12">
                  <c:v>3.9368421052631577</c:v>
                </c:pt>
                <c:pt idx="13">
                  <c:v>0</c:v>
                </c:pt>
                <c:pt idx="14">
                  <c:v>3.96</c:v>
                </c:pt>
                <c:pt idx="15">
                  <c:v>7.08</c:v>
                </c:pt>
                <c:pt idx="16">
                  <c:v>3.6767676767676769</c:v>
                </c:pt>
                <c:pt idx="17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BE-4AD4-A4F5-7C3D1E0686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9041711"/>
        <c:axId val="389052271"/>
      </c:radarChart>
      <c:catAx>
        <c:axId val="389041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389052271"/>
        <c:crosses val="autoZero"/>
        <c:auto val="1"/>
        <c:lblAlgn val="ctr"/>
        <c:lblOffset val="100"/>
        <c:noMultiLvlLbl val="0"/>
      </c:catAx>
      <c:valAx>
        <c:axId val="3890522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389041711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3.7612286745406821E-2"/>
          <c:y val="0.92091673957421993"/>
          <c:w val="0.16852534448818898"/>
          <c:h val="4.2442548848060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'09_Panel_Control_Graficos'!$W$2</c:f>
              <c:strCache>
                <c:ptCount val="1"/>
                <c:pt idx="0">
                  <c:v>SCZ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'09_Panel_Control_Graficos'!$X$1:$AB$1</c:f>
              <c:strCache>
                <c:ptCount val="5"/>
                <c:pt idx="0">
                  <c:v>Tamaño del Gobierno</c:v>
                </c:pt>
                <c:pt idx="1">
                  <c:v>Sist. Legal y derechos de propiedad</c:v>
                </c:pt>
                <c:pt idx="2">
                  <c:v>Estabilidad monetaria</c:v>
                </c:pt>
                <c:pt idx="3">
                  <c:v>Comercio Internacional</c:v>
                </c:pt>
                <c:pt idx="4">
                  <c:v>Regulaciones</c:v>
                </c:pt>
              </c:strCache>
            </c:strRef>
          </c:cat>
          <c:val>
            <c:numRef>
              <c:f>'09_Panel_Control_Graficos'!$X$2:$AB$2</c:f>
              <c:numCache>
                <c:formatCode>0.00</c:formatCode>
                <c:ptCount val="5"/>
                <c:pt idx="0">
                  <c:v>8.6871772470078561</c:v>
                </c:pt>
                <c:pt idx="1">
                  <c:v>3.8798852600480558</c:v>
                </c:pt>
                <c:pt idx="2">
                  <c:v>3.577618383041421</c:v>
                </c:pt>
                <c:pt idx="3">
                  <c:v>4.3890933849841902</c:v>
                </c:pt>
                <c:pt idx="4">
                  <c:v>4.0429944838848648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1E-4E1F-948F-4B1D9A5EB53B}"/>
            </c:ext>
          </c:extLst>
        </c:ser>
        <c:ser>
          <c:idx val="1"/>
          <c:order val="1"/>
          <c:tx>
            <c:strRef>
              <c:f>'09_Panel_Control_Graficos'!$W$3</c:f>
              <c:strCache>
                <c:ptCount val="1"/>
                <c:pt idx="0">
                  <c:v>LPZ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'09_Panel_Control_Graficos'!$X$1:$AB$1</c:f>
              <c:strCache>
                <c:ptCount val="5"/>
                <c:pt idx="0">
                  <c:v>Tamaño del Gobierno</c:v>
                </c:pt>
                <c:pt idx="1">
                  <c:v>Sist. Legal y derechos de propiedad</c:v>
                </c:pt>
                <c:pt idx="2">
                  <c:v>Estabilidad monetaria</c:v>
                </c:pt>
                <c:pt idx="3">
                  <c:v>Comercio Internacional</c:v>
                </c:pt>
                <c:pt idx="4">
                  <c:v>Regulaciones</c:v>
                </c:pt>
              </c:strCache>
            </c:strRef>
          </c:cat>
          <c:val>
            <c:numRef>
              <c:f>'09_Panel_Control_Graficos'!$X$3:$AB$3</c:f>
              <c:numCache>
                <c:formatCode>0.00</c:formatCode>
                <c:ptCount val="5"/>
                <c:pt idx="0">
                  <c:v>8.3350059550472775</c:v>
                </c:pt>
                <c:pt idx="1">
                  <c:v>4.4300110243261299</c:v>
                </c:pt>
                <c:pt idx="2">
                  <c:v>3.577618383041421</c:v>
                </c:pt>
                <c:pt idx="3">
                  <c:v>4.3890933849841902</c:v>
                </c:pt>
                <c:pt idx="4">
                  <c:v>3.8397095818194558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1E-4E1F-948F-4B1D9A5EB53B}"/>
            </c:ext>
          </c:extLst>
        </c:ser>
        <c:ser>
          <c:idx val="2"/>
          <c:order val="2"/>
          <c:tx>
            <c:strRef>
              <c:f>'09_Panel_Control_Graficos'!$W$4</c:f>
              <c:strCache>
                <c:ptCount val="1"/>
                <c:pt idx="0">
                  <c:v>CBB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'09_Panel_Control_Graficos'!$X$1:$AB$1</c:f>
              <c:strCache>
                <c:ptCount val="5"/>
                <c:pt idx="0">
                  <c:v>Tamaño del Gobierno</c:v>
                </c:pt>
                <c:pt idx="1">
                  <c:v>Sist. Legal y derechos de propiedad</c:v>
                </c:pt>
                <c:pt idx="2">
                  <c:v>Estabilidad monetaria</c:v>
                </c:pt>
                <c:pt idx="3">
                  <c:v>Comercio Internacional</c:v>
                </c:pt>
                <c:pt idx="4">
                  <c:v>Regulaciones</c:v>
                </c:pt>
              </c:strCache>
            </c:strRef>
          </c:cat>
          <c:val>
            <c:numRef>
              <c:f>'09_Panel_Control_Graficos'!$X$4:$AB$4</c:f>
              <c:numCache>
                <c:formatCode>0.00</c:formatCode>
                <c:ptCount val="5"/>
                <c:pt idx="0">
                  <c:v>8.0548422947936427</c:v>
                </c:pt>
                <c:pt idx="1">
                  <c:v>4.3999060556839993</c:v>
                </c:pt>
                <c:pt idx="2">
                  <c:v>3.577618383041421</c:v>
                </c:pt>
                <c:pt idx="3">
                  <c:v>4.3890933849841902</c:v>
                </c:pt>
                <c:pt idx="4">
                  <c:v>4.1058000741215084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1E-4E1F-948F-4B1D9A5EB5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670096"/>
        <c:axId val="344684496"/>
      </c:barChart>
      <c:catAx>
        <c:axId val="34467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344684496"/>
        <c:crosses val="autoZero"/>
        <c:auto val="1"/>
        <c:lblAlgn val="ctr"/>
        <c:lblOffset val="100"/>
        <c:noMultiLvlLbl val="0"/>
      </c:catAx>
      <c:valAx>
        <c:axId val="34468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34467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'09_Panel_Control_Graficos'!$W$2</c:f>
              <c:strCache>
                <c:ptCount val="1"/>
                <c:pt idx="0">
                  <c:v>SCZ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'09_Panel_Control_Graficos'!$X$1:$AB$1</c:f>
              <c:strCache>
                <c:ptCount val="5"/>
                <c:pt idx="0">
                  <c:v>Tamaño del Gobierno</c:v>
                </c:pt>
                <c:pt idx="1">
                  <c:v>Sist. Legal y derechos de propiedad</c:v>
                </c:pt>
                <c:pt idx="2">
                  <c:v>Estabilidad monetaria</c:v>
                </c:pt>
                <c:pt idx="3">
                  <c:v>Comercio Internacional</c:v>
                </c:pt>
                <c:pt idx="4">
                  <c:v>Regulaciones</c:v>
                </c:pt>
              </c:strCache>
            </c:strRef>
          </c:cat>
          <c:val>
            <c:numRef>
              <c:f>'09_Panel_Control_Graficos'!$X$2:$AB$2</c:f>
              <c:numCache>
                <c:formatCode>0.00</c:formatCode>
                <c:ptCount val="5"/>
                <c:pt idx="0">
                  <c:v>8.6871772470078561</c:v>
                </c:pt>
                <c:pt idx="1">
                  <c:v>3.8798852600480558</c:v>
                </c:pt>
                <c:pt idx="2">
                  <c:v>3.577618383041421</c:v>
                </c:pt>
                <c:pt idx="3">
                  <c:v>4.3890933849841902</c:v>
                </c:pt>
                <c:pt idx="4">
                  <c:v>4.0429944838848648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1E-4E1F-948F-4B1D9A5EB53B}"/>
            </c:ext>
          </c:extLst>
        </c:ser>
        <c:ser>
          <c:idx val="1"/>
          <c:order val="1"/>
          <c:tx>
            <c:strRef>
              <c:f>'09_Panel_Control_Graficos'!$W$3</c:f>
              <c:strCache>
                <c:ptCount val="1"/>
                <c:pt idx="0">
                  <c:v>LPZ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'09_Panel_Control_Graficos'!$X$1:$AB$1</c:f>
              <c:strCache>
                <c:ptCount val="5"/>
                <c:pt idx="0">
                  <c:v>Tamaño del Gobierno</c:v>
                </c:pt>
                <c:pt idx="1">
                  <c:v>Sist. Legal y derechos de propiedad</c:v>
                </c:pt>
                <c:pt idx="2">
                  <c:v>Estabilidad monetaria</c:v>
                </c:pt>
                <c:pt idx="3">
                  <c:v>Comercio Internacional</c:v>
                </c:pt>
                <c:pt idx="4">
                  <c:v>Regulaciones</c:v>
                </c:pt>
              </c:strCache>
            </c:strRef>
          </c:cat>
          <c:val>
            <c:numRef>
              <c:f>'09_Panel_Control_Graficos'!$X$3:$AB$3</c:f>
              <c:numCache>
                <c:formatCode>0.00</c:formatCode>
                <c:ptCount val="5"/>
                <c:pt idx="0">
                  <c:v>8.3350059550472775</c:v>
                </c:pt>
                <c:pt idx="1">
                  <c:v>4.4300110243261299</c:v>
                </c:pt>
                <c:pt idx="2">
                  <c:v>3.577618383041421</c:v>
                </c:pt>
                <c:pt idx="3">
                  <c:v>4.3890933849841902</c:v>
                </c:pt>
                <c:pt idx="4">
                  <c:v>3.8397095818194558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1E-4E1F-948F-4B1D9A5EB53B}"/>
            </c:ext>
          </c:extLst>
        </c:ser>
        <c:ser>
          <c:idx val="2"/>
          <c:order val="2"/>
          <c:tx>
            <c:strRef>
              <c:f>'09_Panel_Control_Graficos'!$W$4</c:f>
              <c:strCache>
                <c:ptCount val="1"/>
                <c:pt idx="0">
                  <c:v>CBB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'09_Panel_Control_Graficos'!$X$1:$AB$1</c:f>
              <c:strCache>
                <c:ptCount val="5"/>
                <c:pt idx="0">
                  <c:v>Tamaño del Gobierno</c:v>
                </c:pt>
                <c:pt idx="1">
                  <c:v>Sist. Legal y derechos de propiedad</c:v>
                </c:pt>
                <c:pt idx="2">
                  <c:v>Estabilidad monetaria</c:v>
                </c:pt>
                <c:pt idx="3">
                  <c:v>Comercio Internacional</c:v>
                </c:pt>
                <c:pt idx="4">
                  <c:v>Regulaciones</c:v>
                </c:pt>
              </c:strCache>
            </c:strRef>
          </c:cat>
          <c:val>
            <c:numRef>
              <c:f>'09_Panel_Control_Graficos'!$X$4:$AB$4</c:f>
              <c:numCache>
                <c:formatCode>0.00</c:formatCode>
                <c:ptCount val="5"/>
                <c:pt idx="0">
                  <c:v>8.0548422947936427</c:v>
                </c:pt>
                <c:pt idx="1">
                  <c:v>4.3999060556839993</c:v>
                </c:pt>
                <c:pt idx="2">
                  <c:v>3.577618383041421</c:v>
                </c:pt>
                <c:pt idx="3">
                  <c:v>4.3890933849841902</c:v>
                </c:pt>
                <c:pt idx="4">
                  <c:v>4.1058000741215084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1E-4E1F-948F-4B1D9A5EB5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670096"/>
        <c:axId val="344684496"/>
      </c:barChart>
      <c:catAx>
        <c:axId val="34467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344684496"/>
        <c:crosses val="autoZero"/>
        <c:auto val="1"/>
        <c:lblAlgn val="ctr"/>
        <c:lblOffset val="100"/>
        <c:noMultiLvlLbl val="0"/>
      </c:catAx>
      <c:valAx>
        <c:axId val="34468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34467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071813912238848"/>
          <c:y val="0.18543355013167254"/>
          <c:w val="0.46740960205061671"/>
          <c:h val="0.71482815213230655"/>
        </c:manualLayout>
      </c:layout>
      <c:radarChart>
        <c:radarStyle val="marker"/>
        <c:varyColors val="0"/>
        <c:ser>
          <c:idx val="0"/>
          <c:order val="0"/>
          <c:tx>
            <c:strRef>
              <c:f>'09_Panel_Control_Graficos'!$W$2</c:f>
              <c:strCache>
                <c:ptCount val="1"/>
                <c:pt idx="0">
                  <c:v>SCZ</c:v>
                </c:pt>
              </c:strCache>
            </c:strRef>
          </c:tx>
          <c:spPr>
            <a:ln w="38100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strRef>
              <c:f>'09_Panel_Control_Graficos'!$X$1:$AB$1</c:f>
              <c:strCache>
                <c:ptCount val="5"/>
                <c:pt idx="0">
                  <c:v>Tamaño del Gobierno</c:v>
                </c:pt>
                <c:pt idx="1">
                  <c:v>Sist. Legal y derechos de propiedad</c:v>
                </c:pt>
                <c:pt idx="2">
                  <c:v>Estabilidad monetaria</c:v>
                </c:pt>
                <c:pt idx="3">
                  <c:v>Comercio Internacional</c:v>
                </c:pt>
                <c:pt idx="4">
                  <c:v>Regulaciones</c:v>
                </c:pt>
              </c:strCache>
            </c:strRef>
          </c:cat>
          <c:val>
            <c:numRef>
              <c:f>'09_Panel_Control_Graficos'!$X$2:$AB$2</c:f>
              <c:numCache>
                <c:formatCode>0.00</c:formatCode>
                <c:ptCount val="5"/>
                <c:pt idx="0">
                  <c:v>8.6871772470078561</c:v>
                </c:pt>
                <c:pt idx="1">
                  <c:v>3.8798852600480558</c:v>
                </c:pt>
                <c:pt idx="2">
                  <c:v>3.577618383041421</c:v>
                </c:pt>
                <c:pt idx="3">
                  <c:v>4.3890933849841902</c:v>
                </c:pt>
                <c:pt idx="4">
                  <c:v>4.0429944838848648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64-4FFC-A2D9-BC9A476CBD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8319184"/>
        <c:axId val="2078324464"/>
      </c:radarChart>
      <c:catAx>
        <c:axId val="207831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2078324464"/>
        <c:crosses val="autoZero"/>
        <c:auto val="1"/>
        <c:lblAlgn val="ctr"/>
        <c:lblOffset val="100"/>
        <c:noMultiLvlLbl val="0"/>
      </c:catAx>
      <c:valAx>
        <c:axId val="207832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207831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4181483861497377"/>
          <c:y val="0.91370272636101069"/>
          <c:w val="0.24601474743812887"/>
          <c:h val="7.59212242108764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071813912238848"/>
          <c:y val="0.18543355013167254"/>
          <c:w val="0.46740960205061671"/>
          <c:h val="0.71482815213230655"/>
        </c:manualLayout>
      </c:layout>
      <c:radarChart>
        <c:radarStyle val="marker"/>
        <c:varyColors val="0"/>
        <c:ser>
          <c:idx val="2"/>
          <c:order val="0"/>
          <c:tx>
            <c:strRef>
              <c:f>'09_Panel_Control_Graficos'!$W$4</c:f>
              <c:strCache>
                <c:ptCount val="1"/>
                <c:pt idx="0">
                  <c:v>CBB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strRef>
              <c:f>'09_Panel_Control_Graficos'!$X$1:$AB$1</c:f>
              <c:strCache>
                <c:ptCount val="5"/>
                <c:pt idx="0">
                  <c:v>Tamaño del Gobierno</c:v>
                </c:pt>
                <c:pt idx="1">
                  <c:v>Sist. Legal y derechos de propiedad</c:v>
                </c:pt>
                <c:pt idx="2">
                  <c:v>Estabilidad monetaria</c:v>
                </c:pt>
                <c:pt idx="3">
                  <c:v>Comercio Internacional</c:v>
                </c:pt>
                <c:pt idx="4">
                  <c:v>Regulaciones</c:v>
                </c:pt>
              </c:strCache>
            </c:strRef>
          </c:cat>
          <c:val>
            <c:numRef>
              <c:f>'09_Panel_Control_Graficos'!$X$4:$AB$4</c:f>
              <c:numCache>
                <c:formatCode>0.00</c:formatCode>
                <c:ptCount val="5"/>
                <c:pt idx="0">
                  <c:v>8.0548422947936427</c:v>
                </c:pt>
                <c:pt idx="1">
                  <c:v>4.3999060556839993</c:v>
                </c:pt>
                <c:pt idx="2">
                  <c:v>3.577618383041421</c:v>
                </c:pt>
                <c:pt idx="3">
                  <c:v>4.3890933849841902</c:v>
                </c:pt>
                <c:pt idx="4">
                  <c:v>4.1058000741215084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3E-4057-A0A7-5E81DF3727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8319184"/>
        <c:axId val="2078324464"/>
      </c:radarChart>
      <c:catAx>
        <c:axId val="207831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2078324464"/>
        <c:crosses val="autoZero"/>
        <c:auto val="1"/>
        <c:lblAlgn val="ctr"/>
        <c:lblOffset val="100"/>
        <c:noMultiLvlLbl val="0"/>
      </c:catAx>
      <c:valAx>
        <c:axId val="207832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207831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4181483861497377"/>
          <c:y val="0.91370272636101069"/>
          <c:w val="0.24601474743812887"/>
          <c:h val="7.59212242108764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071813912238848"/>
          <c:y val="0.18543355013167254"/>
          <c:w val="0.46740960205061671"/>
          <c:h val="0.71482815213230655"/>
        </c:manualLayout>
      </c:layout>
      <c:radarChart>
        <c:radarStyle val="marker"/>
        <c:varyColors val="0"/>
        <c:ser>
          <c:idx val="1"/>
          <c:order val="0"/>
          <c:tx>
            <c:strRef>
              <c:f>'09_Panel_Control_Graficos'!$W$3</c:f>
              <c:strCache>
                <c:ptCount val="1"/>
                <c:pt idx="0">
                  <c:v>LPZ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'09_Panel_Control_Graficos'!$X$1:$AB$1</c:f>
              <c:strCache>
                <c:ptCount val="5"/>
                <c:pt idx="0">
                  <c:v>Tamaño del Gobierno</c:v>
                </c:pt>
                <c:pt idx="1">
                  <c:v>Sist. Legal y derechos de propiedad</c:v>
                </c:pt>
                <c:pt idx="2">
                  <c:v>Estabilidad monetaria</c:v>
                </c:pt>
                <c:pt idx="3">
                  <c:v>Comercio Internacional</c:v>
                </c:pt>
                <c:pt idx="4">
                  <c:v>Regulaciones</c:v>
                </c:pt>
              </c:strCache>
            </c:strRef>
          </c:cat>
          <c:val>
            <c:numRef>
              <c:f>'09_Panel_Control_Graficos'!$X$3:$AB$3</c:f>
              <c:numCache>
                <c:formatCode>0.00</c:formatCode>
                <c:ptCount val="5"/>
                <c:pt idx="0">
                  <c:v>8.3350059550472775</c:v>
                </c:pt>
                <c:pt idx="1">
                  <c:v>4.4300110243261299</c:v>
                </c:pt>
                <c:pt idx="2">
                  <c:v>3.577618383041421</c:v>
                </c:pt>
                <c:pt idx="3">
                  <c:v>4.3890933849841902</c:v>
                </c:pt>
                <c:pt idx="4">
                  <c:v>3.8397095818194558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A5-42A7-9F7E-3B9C055BE1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8319184"/>
        <c:axId val="2078324464"/>
      </c:radarChart>
      <c:catAx>
        <c:axId val="207831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2078324464"/>
        <c:crosses val="autoZero"/>
        <c:auto val="1"/>
        <c:lblAlgn val="ctr"/>
        <c:lblOffset val="100"/>
        <c:noMultiLvlLbl val="0"/>
      </c:catAx>
      <c:valAx>
        <c:axId val="207832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207831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4181483861497377"/>
          <c:y val="0.91370272636101069"/>
          <c:w val="0.24601474743812887"/>
          <c:h val="7.59212242108764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94DEC6-C357-4F8B-A6AB-8F877ED3C5CD}" type="doc">
      <dgm:prSet loTypeId="urn:microsoft.com/office/officeart/2005/8/layout/hList6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BO"/>
        </a:p>
      </dgm:t>
    </dgm:pt>
    <dgm:pt modelId="{55FA4D7A-4A30-4B14-B641-C2BB175D434E}">
      <dgm:prSet phldrT="[Texto]"/>
      <dgm:spPr/>
      <dgm:t>
        <a:bodyPr/>
        <a:lstStyle/>
        <a:p>
          <a:r>
            <a:rPr lang="es-ES" dirty="0"/>
            <a:t>Tamaño del Gobierno</a:t>
          </a:r>
          <a:endParaRPr lang="es-BO" dirty="0"/>
        </a:p>
      </dgm:t>
    </dgm:pt>
    <dgm:pt modelId="{8DC15D43-1479-4841-9171-39EA05E2E9D8}" type="parTrans" cxnId="{338264F3-AFF1-4D7A-BB73-830E02CF4E6D}">
      <dgm:prSet/>
      <dgm:spPr/>
      <dgm:t>
        <a:bodyPr/>
        <a:lstStyle/>
        <a:p>
          <a:endParaRPr lang="es-BO"/>
        </a:p>
      </dgm:t>
    </dgm:pt>
    <dgm:pt modelId="{6FE21088-F9E0-4B22-98AC-56BC3F4C59C2}" type="sibTrans" cxnId="{338264F3-AFF1-4D7A-BB73-830E02CF4E6D}">
      <dgm:prSet/>
      <dgm:spPr/>
      <dgm:t>
        <a:bodyPr/>
        <a:lstStyle/>
        <a:p>
          <a:endParaRPr lang="es-BO"/>
        </a:p>
      </dgm:t>
    </dgm:pt>
    <dgm:pt modelId="{BDBC3A92-CA99-45A5-8BCF-D858F4644A6D}">
      <dgm:prSet phldrT="[Texto]"/>
      <dgm:spPr/>
      <dgm:t>
        <a:bodyPr/>
        <a:lstStyle/>
        <a:p>
          <a:r>
            <a:rPr lang="es-ES" dirty="0"/>
            <a:t>Sistema legal y derechos de propiedad</a:t>
          </a:r>
          <a:endParaRPr lang="es-BO" dirty="0"/>
        </a:p>
      </dgm:t>
    </dgm:pt>
    <dgm:pt modelId="{A0A1EB77-2A87-43A7-A826-1C8B9C0C2980}" type="parTrans" cxnId="{4AFCFD60-286D-4ED2-B7D5-A8BF6F48031C}">
      <dgm:prSet/>
      <dgm:spPr/>
      <dgm:t>
        <a:bodyPr/>
        <a:lstStyle/>
        <a:p>
          <a:endParaRPr lang="es-BO"/>
        </a:p>
      </dgm:t>
    </dgm:pt>
    <dgm:pt modelId="{792FFBE1-C6A3-420C-AEEC-9D2B3543CC36}" type="sibTrans" cxnId="{4AFCFD60-286D-4ED2-B7D5-A8BF6F48031C}">
      <dgm:prSet/>
      <dgm:spPr/>
      <dgm:t>
        <a:bodyPr/>
        <a:lstStyle/>
        <a:p>
          <a:endParaRPr lang="es-BO"/>
        </a:p>
      </dgm:t>
    </dgm:pt>
    <dgm:pt modelId="{3B25EC6E-616B-420F-88F4-58CCBBFA045C}">
      <dgm:prSet phldrT="[Texto]"/>
      <dgm:spPr/>
      <dgm:t>
        <a:bodyPr/>
        <a:lstStyle/>
        <a:p>
          <a:pPr>
            <a:tabLst>
              <a:tab pos="439738" algn="l"/>
            </a:tabLst>
          </a:pPr>
          <a:r>
            <a:rPr lang="es-ES" dirty="0"/>
            <a:t>Estabilidad monetaria</a:t>
          </a:r>
          <a:endParaRPr lang="es-BO" dirty="0"/>
        </a:p>
      </dgm:t>
    </dgm:pt>
    <dgm:pt modelId="{00780DDF-7DE2-497E-9E0F-AE115C81FB72}" type="parTrans" cxnId="{B2A8BBF7-4E42-4DB8-A5B8-978709259040}">
      <dgm:prSet/>
      <dgm:spPr/>
      <dgm:t>
        <a:bodyPr/>
        <a:lstStyle/>
        <a:p>
          <a:endParaRPr lang="es-BO"/>
        </a:p>
      </dgm:t>
    </dgm:pt>
    <dgm:pt modelId="{54B5E848-2C0D-401A-9F16-86DE7092961D}" type="sibTrans" cxnId="{B2A8BBF7-4E42-4DB8-A5B8-978709259040}">
      <dgm:prSet/>
      <dgm:spPr/>
      <dgm:t>
        <a:bodyPr/>
        <a:lstStyle/>
        <a:p>
          <a:endParaRPr lang="es-BO"/>
        </a:p>
      </dgm:t>
    </dgm:pt>
    <dgm:pt modelId="{EF574965-C0B9-4F1F-A131-774817012FBC}">
      <dgm:prSet phldrT="[Texto]"/>
      <dgm:spPr/>
      <dgm:t>
        <a:bodyPr/>
        <a:lstStyle/>
        <a:p>
          <a:r>
            <a:rPr lang="es-ES" dirty="0"/>
            <a:t>Regulaciones</a:t>
          </a:r>
          <a:endParaRPr lang="es-BO" dirty="0"/>
        </a:p>
      </dgm:t>
    </dgm:pt>
    <dgm:pt modelId="{9087D00A-1C86-49F5-B43F-58DE86B541E8}" type="parTrans" cxnId="{D2F6FBB6-E92C-401D-8CE1-16D9E80926EF}">
      <dgm:prSet/>
      <dgm:spPr/>
      <dgm:t>
        <a:bodyPr/>
        <a:lstStyle/>
        <a:p>
          <a:endParaRPr lang="es-BO"/>
        </a:p>
      </dgm:t>
    </dgm:pt>
    <dgm:pt modelId="{5F3AF1B1-CD5C-43F4-AFBC-93B5553DD40F}" type="sibTrans" cxnId="{D2F6FBB6-E92C-401D-8CE1-16D9E80926EF}">
      <dgm:prSet/>
      <dgm:spPr/>
      <dgm:t>
        <a:bodyPr/>
        <a:lstStyle/>
        <a:p>
          <a:endParaRPr lang="es-BO"/>
        </a:p>
      </dgm:t>
    </dgm:pt>
    <dgm:pt modelId="{03E312BA-BE44-4C86-A451-D1DAA499FCDC}">
      <dgm:prSet phldrT="[Texto]"/>
      <dgm:spPr/>
      <dgm:t>
        <a:bodyPr/>
        <a:lstStyle/>
        <a:p>
          <a:r>
            <a:rPr lang="es-ES" dirty="0"/>
            <a:t>Libertad de comercio internacional</a:t>
          </a:r>
          <a:endParaRPr lang="es-BO" dirty="0"/>
        </a:p>
      </dgm:t>
    </dgm:pt>
    <dgm:pt modelId="{E01AAD66-9DC5-4D93-9DAA-4982EE09788F}" type="parTrans" cxnId="{9E8D4490-7B91-4BAA-B8CE-D0396D265014}">
      <dgm:prSet/>
      <dgm:spPr/>
      <dgm:t>
        <a:bodyPr/>
        <a:lstStyle/>
        <a:p>
          <a:endParaRPr lang="es-BO"/>
        </a:p>
      </dgm:t>
    </dgm:pt>
    <dgm:pt modelId="{4F7775A1-0E39-4D89-9A7A-BB9009B01EE3}" type="sibTrans" cxnId="{9E8D4490-7B91-4BAA-B8CE-D0396D265014}">
      <dgm:prSet/>
      <dgm:spPr/>
      <dgm:t>
        <a:bodyPr/>
        <a:lstStyle/>
        <a:p>
          <a:endParaRPr lang="es-BO"/>
        </a:p>
      </dgm:t>
    </dgm:pt>
    <dgm:pt modelId="{61011779-5D0A-436A-97A9-FC0F2BDD9641}" type="pres">
      <dgm:prSet presAssocID="{4694DEC6-C357-4F8B-A6AB-8F877ED3C5CD}" presName="Name0" presStyleCnt="0">
        <dgm:presLayoutVars>
          <dgm:dir/>
          <dgm:resizeHandles val="exact"/>
        </dgm:presLayoutVars>
      </dgm:prSet>
      <dgm:spPr/>
    </dgm:pt>
    <dgm:pt modelId="{A2523DA4-0244-4DF4-8F7D-7CA7F9873A32}" type="pres">
      <dgm:prSet presAssocID="{55FA4D7A-4A30-4B14-B641-C2BB175D434E}" presName="node" presStyleLbl="node1" presStyleIdx="0" presStyleCnt="5">
        <dgm:presLayoutVars>
          <dgm:bulletEnabled val="1"/>
        </dgm:presLayoutVars>
      </dgm:prSet>
      <dgm:spPr/>
    </dgm:pt>
    <dgm:pt modelId="{EFF10D40-3913-4ADC-BEC9-E52D2196BDA9}" type="pres">
      <dgm:prSet presAssocID="{6FE21088-F9E0-4B22-98AC-56BC3F4C59C2}" presName="sibTrans" presStyleCnt="0"/>
      <dgm:spPr/>
    </dgm:pt>
    <dgm:pt modelId="{642F5EAB-B9C4-47EF-9BB3-47F724DF712F}" type="pres">
      <dgm:prSet presAssocID="{BDBC3A92-CA99-45A5-8BCF-D858F4644A6D}" presName="node" presStyleLbl="node1" presStyleIdx="1" presStyleCnt="5">
        <dgm:presLayoutVars>
          <dgm:bulletEnabled val="1"/>
        </dgm:presLayoutVars>
      </dgm:prSet>
      <dgm:spPr/>
    </dgm:pt>
    <dgm:pt modelId="{A91F9F5A-40D9-45AE-AD4A-BB52BEE2DB5F}" type="pres">
      <dgm:prSet presAssocID="{792FFBE1-C6A3-420C-AEEC-9D2B3543CC36}" presName="sibTrans" presStyleCnt="0"/>
      <dgm:spPr/>
    </dgm:pt>
    <dgm:pt modelId="{FB93670E-EAA8-49CE-836D-F50884843ADA}" type="pres">
      <dgm:prSet presAssocID="{3B25EC6E-616B-420F-88F4-58CCBBFA045C}" presName="node" presStyleLbl="node1" presStyleIdx="2" presStyleCnt="5">
        <dgm:presLayoutVars>
          <dgm:bulletEnabled val="1"/>
        </dgm:presLayoutVars>
      </dgm:prSet>
      <dgm:spPr/>
    </dgm:pt>
    <dgm:pt modelId="{732528D6-0371-451D-AA46-B5C2931731FA}" type="pres">
      <dgm:prSet presAssocID="{54B5E848-2C0D-401A-9F16-86DE7092961D}" presName="sibTrans" presStyleCnt="0"/>
      <dgm:spPr/>
    </dgm:pt>
    <dgm:pt modelId="{73B10B64-EFD1-4165-8FDA-F53040A600A3}" type="pres">
      <dgm:prSet presAssocID="{03E312BA-BE44-4C86-A451-D1DAA499FCDC}" presName="node" presStyleLbl="node1" presStyleIdx="3" presStyleCnt="5">
        <dgm:presLayoutVars>
          <dgm:bulletEnabled val="1"/>
        </dgm:presLayoutVars>
      </dgm:prSet>
      <dgm:spPr/>
    </dgm:pt>
    <dgm:pt modelId="{E9E532F5-9002-4729-8F9A-C9A4BD8F7B90}" type="pres">
      <dgm:prSet presAssocID="{4F7775A1-0E39-4D89-9A7A-BB9009B01EE3}" presName="sibTrans" presStyleCnt="0"/>
      <dgm:spPr/>
    </dgm:pt>
    <dgm:pt modelId="{940E1092-4B86-4BA0-BF0B-B5D007DD379D}" type="pres">
      <dgm:prSet presAssocID="{EF574965-C0B9-4F1F-A131-774817012FBC}" presName="node" presStyleLbl="node1" presStyleIdx="4" presStyleCnt="5">
        <dgm:presLayoutVars>
          <dgm:bulletEnabled val="1"/>
        </dgm:presLayoutVars>
      </dgm:prSet>
      <dgm:spPr/>
    </dgm:pt>
  </dgm:ptLst>
  <dgm:cxnLst>
    <dgm:cxn modelId="{E925160F-CFEA-47A7-B757-4527342ECCC7}" type="presOf" srcId="{55FA4D7A-4A30-4B14-B641-C2BB175D434E}" destId="{A2523DA4-0244-4DF4-8F7D-7CA7F9873A32}" srcOrd="0" destOrd="0" presId="urn:microsoft.com/office/officeart/2005/8/layout/hList6"/>
    <dgm:cxn modelId="{7817DF11-54D1-4B74-BF50-BECC4303B2BA}" type="presOf" srcId="{03E312BA-BE44-4C86-A451-D1DAA499FCDC}" destId="{73B10B64-EFD1-4165-8FDA-F53040A600A3}" srcOrd="0" destOrd="0" presId="urn:microsoft.com/office/officeart/2005/8/layout/hList6"/>
    <dgm:cxn modelId="{9BDCC624-6494-4171-A075-AE31C5753A36}" type="presOf" srcId="{EF574965-C0B9-4F1F-A131-774817012FBC}" destId="{940E1092-4B86-4BA0-BF0B-B5D007DD379D}" srcOrd="0" destOrd="0" presId="urn:microsoft.com/office/officeart/2005/8/layout/hList6"/>
    <dgm:cxn modelId="{4AFCFD60-286D-4ED2-B7D5-A8BF6F48031C}" srcId="{4694DEC6-C357-4F8B-A6AB-8F877ED3C5CD}" destId="{BDBC3A92-CA99-45A5-8BCF-D858F4644A6D}" srcOrd="1" destOrd="0" parTransId="{A0A1EB77-2A87-43A7-A826-1C8B9C0C2980}" sibTransId="{792FFBE1-C6A3-420C-AEEC-9D2B3543CC36}"/>
    <dgm:cxn modelId="{9E8D4490-7B91-4BAA-B8CE-D0396D265014}" srcId="{4694DEC6-C357-4F8B-A6AB-8F877ED3C5CD}" destId="{03E312BA-BE44-4C86-A451-D1DAA499FCDC}" srcOrd="3" destOrd="0" parTransId="{E01AAD66-9DC5-4D93-9DAA-4982EE09788F}" sibTransId="{4F7775A1-0E39-4D89-9A7A-BB9009B01EE3}"/>
    <dgm:cxn modelId="{BED09999-5E8A-4892-AAC0-29BD5EF6C79E}" type="presOf" srcId="{4694DEC6-C357-4F8B-A6AB-8F877ED3C5CD}" destId="{61011779-5D0A-436A-97A9-FC0F2BDD9641}" srcOrd="0" destOrd="0" presId="urn:microsoft.com/office/officeart/2005/8/layout/hList6"/>
    <dgm:cxn modelId="{D2F6FBB6-E92C-401D-8CE1-16D9E80926EF}" srcId="{4694DEC6-C357-4F8B-A6AB-8F877ED3C5CD}" destId="{EF574965-C0B9-4F1F-A131-774817012FBC}" srcOrd="4" destOrd="0" parTransId="{9087D00A-1C86-49F5-B43F-58DE86B541E8}" sibTransId="{5F3AF1B1-CD5C-43F4-AFBC-93B5553DD40F}"/>
    <dgm:cxn modelId="{EFFB3CBF-75FD-48D7-AF6F-60BDA9204CD3}" type="presOf" srcId="{BDBC3A92-CA99-45A5-8BCF-D858F4644A6D}" destId="{642F5EAB-B9C4-47EF-9BB3-47F724DF712F}" srcOrd="0" destOrd="0" presId="urn:microsoft.com/office/officeart/2005/8/layout/hList6"/>
    <dgm:cxn modelId="{FE8677C8-023D-4459-BD5A-F468ECA59011}" type="presOf" srcId="{3B25EC6E-616B-420F-88F4-58CCBBFA045C}" destId="{FB93670E-EAA8-49CE-836D-F50884843ADA}" srcOrd="0" destOrd="0" presId="urn:microsoft.com/office/officeart/2005/8/layout/hList6"/>
    <dgm:cxn modelId="{338264F3-AFF1-4D7A-BB73-830E02CF4E6D}" srcId="{4694DEC6-C357-4F8B-A6AB-8F877ED3C5CD}" destId="{55FA4D7A-4A30-4B14-B641-C2BB175D434E}" srcOrd="0" destOrd="0" parTransId="{8DC15D43-1479-4841-9171-39EA05E2E9D8}" sibTransId="{6FE21088-F9E0-4B22-98AC-56BC3F4C59C2}"/>
    <dgm:cxn modelId="{B2A8BBF7-4E42-4DB8-A5B8-978709259040}" srcId="{4694DEC6-C357-4F8B-A6AB-8F877ED3C5CD}" destId="{3B25EC6E-616B-420F-88F4-58CCBBFA045C}" srcOrd="2" destOrd="0" parTransId="{00780DDF-7DE2-497E-9E0F-AE115C81FB72}" sibTransId="{54B5E848-2C0D-401A-9F16-86DE7092961D}"/>
    <dgm:cxn modelId="{66C4401F-78B8-4F29-90AF-162941320E9C}" type="presParOf" srcId="{61011779-5D0A-436A-97A9-FC0F2BDD9641}" destId="{A2523DA4-0244-4DF4-8F7D-7CA7F9873A32}" srcOrd="0" destOrd="0" presId="urn:microsoft.com/office/officeart/2005/8/layout/hList6"/>
    <dgm:cxn modelId="{BF07D48F-CCBB-43BD-8E07-8980656E616C}" type="presParOf" srcId="{61011779-5D0A-436A-97A9-FC0F2BDD9641}" destId="{EFF10D40-3913-4ADC-BEC9-E52D2196BDA9}" srcOrd="1" destOrd="0" presId="urn:microsoft.com/office/officeart/2005/8/layout/hList6"/>
    <dgm:cxn modelId="{CD647874-5A33-42B5-A10C-7CE7F0D44CD7}" type="presParOf" srcId="{61011779-5D0A-436A-97A9-FC0F2BDD9641}" destId="{642F5EAB-B9C4-47EF-9BB3-47F724DF712F}" srcOrd="2" destOrd="0" presId="urn:microsoft.com/office/officeart/2005/8/layout/hList6"/>
    <dgm:cxn modelId="{DA65731D-6539-44F1-9AB5-89BDC7103E09}" type="presParOf" srcId="{61011779-5D0A-436A-97A9-FC0F2BDD9641}" destId="{A91F9F5A-40D9-45AE-AD4A-BB52BEE2DB5F}" srcOrd="3" destOrd="0" presId="urn:microsoft.com/office/officeart/2005/8/layout/hList6"/>
    <dgm:cxn modelId="{744D7472-DB7C-4A8A-95E1-C8185132AAE0}" type="presParOf" srcId="{61011779-5D0A-436A-97A9-FC0F2BDD9641}" destId="{FB93670E-EAA8-49CE-836D-F50884843ADA}" srcOrd="4" destOrd="0" presId="urn:microsoft.com/office/officeart/2005/8/layout/hList6"/>
    <dgm:cxn modelId="{49518BC0-5737-4144-9D6B-44EFA7FF0F1C}" type="presParOf" srcId="{61011779-5D0A-436A-97A9-FC0F2BDD9641}" destId="{732528D6-0371-451D-AA46-B5C2931731FA}" srcOrd="5" destOrd="0" presId="urn:microsoft.com/office/officeart/2005/8/layout/hList6"/>
    <dgm:cxn modelId="{49EF1B09-060D-4453-9865-FDB77E538719}" type="presParOf" srcId="{61011779-5D0A-436A-97A9-FC0F2BDD9641}" destId="{73B10B64-EFD1-4165-8FDA-F53040A600A3}" srcOrd="6" destOrd="0" presId="urn:microsoft.com/office/officeart/2005/8/layout/hList6"/>
    <dgm:cxn modelId="{749BDF4E-A9DD-4E5D-9F1E-C1712393C8F2}" type="presParOf" srcId="{61011779-5D0A-436A-97A9-FC0F2BDD9641}" destId="{E9E532F5-9002-4729-8F9A-C9A4BD8F7B90}" srcOrd="7" destOrd="0" presId="urn:microsoft.com/office/officeart/2005/8/layout/hList6"/>
    <dgm:cxn modelId="{736A6E2D-C38A-49F1-B0B9-0946C4B5EBCC}" type="presParOf" srcId="{61011779-5D0A-436A-97A9-FC0F2BDD9641}" destId="{940E1092-4B86-4BA0-BF0B-B5D007DD379D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94DEC6-C357-4F8B-A6AB-8F877ED3C5CD}" type="doc">
      <dgm:prSet loTypeId="urn:microsoft.com/office/officeart/2005/8/layout/hList6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BO"/>
        </a:p>
      </dgm:t>
    </dgm:pt>
    <dgm:pt modelId="{55FA4D7A-4A30-4B14-B641-C2BB175D434E}">
      <dgm:prSet phldrT="[Texto]"/>
      <dgm:spPr/>
      <dgm:t>
        <a:bodyPr/>
        <a:lstStyle/>
        <a:p>
          <a:r>
            <a:rPr lang="es-ES" dirty="0"/>
            <a:t>Tamaño del Gobierno</a:t>
          </a:r>
          <a:endParaRPr lang="es-BO" dirty="0"/>
        </a:p>
      </dgm:t>
    </dgm:pt>
    <dgm:pt modelId="{8DC15D43-1479-4841-9171-39EA05E2E9D8}" type="parTrans" cxnId="{338264F3-AFF1-4D7A-BB73-830E02CF4E6D}">
      <dgm:prSet/>
      <dgm:spPr/>
      <dgm:t>
        <a:bodyPr/>
        <a:lstStyle/>
        <a:p>
          <a:endParaRPr lang="es-BO"/>
        </a:p>
      </dgm:t>
    </dgm:pt>
    <dgm:pt modelId="{6FE21088-F9E0-4B22-98AC-56BC3F4C59C2}" type="sibTrans" cxnId="{338264F3-AFF1-4D7A-BB73-830E02CF4E6D}">
      <dgm:prSet/>
      <dgm:spPr/>
      <dgm:t>
        <a:bodyPr/>
        <a:lstStyle/>
        <a:p>
          <a:endParaRPr lang="es-BO"/>
        </a:p>
      </dgm:t>
    </dgm:pt>
    <dgm:pt modelId="{BDBC3A92-CA99-45A5-8BCF-D858F4644A6D}">
      <dgm:prSet phldrT="[Texto]"/>
      <dgm:spPr/>
      <dgm:t>
        <a:bodyPr/>
        <a:lstStyle/>
        <a:p>
          <a:r>
            <a:rPr lang="es-ES" dirty="0"/>
            <a:t>Sistema legal y derechos de propiedad</a:t>
          </a:r>
          <a:endParaRPr lang="es-BO" dirty="0"/>
        </a:p>
      </dgm:t>
    </dgm:pt>
    <dgm:pt modelId="{A0A1EB77-2A87-43A7-A826-1C8B9C0C2980}" type="parTrans" cxnId="{4AFCFD60-286D-4ED2-B7D5-A8BF6F48031C}">
      <dgm:prSet/>
      <dgm:spPr/>
      <dgm:t>
        <a:bodyPr/>
        <a:lstStyle/>
        <a:p>
          <a:endParaRPr lang="es-BO"/>
        </a:p>
      </dgm:t>
    </dgm:pt>
    <dgm:pt modelId="{792FFBE1-C6A3-420C-AEEC-9D2B3543CC36}" type="sibTrans" cxnId="{4AFCFD60-286D-4ED2-B7D5-A8BF6F48031C}">
      <dgm:prSet/>
      <dgm:spPr/>
      <dgm:t>
        <a:bodyPr/>
        <a:lstStyle/>
        <a:p>
          <a:endParaRPr lang="es-BO"/>
        </a:p>
      </dgm:t>
    </dgm:pt>
    <dgm:pt modelId="{3B25EC6E-616B-420F-88F4-58CCBBFA045C}">
      <dgm:prSet phldrT="[Texto]"/>
      <dgm:spPr/>
      <dgm:t>
        <a:bodyPr/>
        <a:lstStyle/>
        <a:p>
          <a:pPr>
            <a:tabLst>
              <a:tab pos="439738" algn="l"/>
            </a:tabLst>
          </a:pPr>
          <a:r>
            <a:rPr lang="es-ES" dirty="0"/>
            <a:t>Estabilidad monetaria</a:t>
          </a:r>
          <a:endParaRPr lang="es-BO" dirty="0"/>
        </a:p>
      </dgm:t>
    </dgm:pt>
    <dgm:pt modelId="{00780DDF-7DE2-497E-9E0F-AE115C81FB72}" type="parTrans" cxnId="{B2A8BBF7-4E42-4DB8-A5B8-978709259040}">
      <dgm:prSet/>
      <dgm:spPr/>
      <dgm:t>
        <a:bodyPr/>
        <a:lstStyle/>
        <a:p>
          <a:endParaRPr lang="es-BO"/>
        </a:p>
      </dgm:t>
    </dgm:pt>
    <dgm:pt modelId="{54B5E848-2C0D-401A-9F16-86DE7092961D}" type="sibTrans" cxnId="{B2A8BBF7-4E42-4DB8-A5B8-978709259040}">
      <dgm:prSet/>
      <dgm:spPr/>
      <dgm:t>
        <a:bodyPr/>
        <a:lstStyle/>
        <a:p>
          <a:endParaRPr lang="es-BO"/>
        </a:p>
      </dgm:t>
    </dgm:pt>
    <dgm:pt modelId="{EF574965-C0B9-4F1F-A131-774817012FBC}">
      <dgm:prSet phldrT="[Texto]"/>
      <dgm:spPr/>
      <dgm:t>
        <a:bodyPr/>
        <a:lstStyle/>
        <a:p>
          <a:r>
            <a:rPr lang="es-ES" dirty="0"/>
            <a:t>Regulaciones</a:t>
          </a:r>
          <a:endParaRPr lang="es-BO" dirty="0"/>
        </a:p>
      </dgm:t>
    </dgm:pt>
    <dgm:pt modelId="{9087D00A-1C86-49F5-B43F-58DE86B541E8}" type="parTrans" cxnId="{D2F6FBB6-E92C-401D-8CE1-16D9E80926EF}">
      <dgm:prSet/>
      <dgm:spPr/>
      <dgm:t>
        <a:bodyPr/>
        <a:lstStyle/>
        <a:p>
          <a:endParaRPr lang="es-BO"/>
        </a:p>
      </dgm:t>
    </dgm:pt>
    <dgm:pt modelId="{5F3AF1B1-CD5C-43F4-AFBC-93B5553DD40F}" type="sibTrans" cxnId="{D2F6FBB6-E92C-401D-8CE1-16D9E80926EF}">
      <dgm:prSet/>
      <dgm:spPr/>
      <dgm:t>
        <a:bodyPr/>
        <a:lstStyle/>
        <a:p>
          <a:endParaRPr lang="es-BO"/>
        </a:p>
      </dgm:t>
    </dgm:pt>
    <dgm:pt modelId="{03E312BA-BE44-4C86-A451-D1DAA499FCDC}">
      <dgm:prSet phldrT="[Texto]"/>
      <dgm:spPr/>
      <dgm:t>
        <a:bodyPr/>
        <a:lstStyle/>
        <a:p>
          <a:r>
            <a:rPr lang="es-ES" dirty="0"/>
            <a:t>Libertad de comercio internacional</a:t>
          </a:r>
          <a:endParaRPr lang="es-BO" dirty="0"/>
        </a:p>
      </dgm:t>
    </dgm:pt>
    <dgm:pt modelId="{E01AAD66-9DC5-4D93-9DAA-4982EE09788F}" type="parTrans" cxnId="{9E8D4490-7B91-4BAA-B8CE-D0396D265014}">
      <dgm:prSet/>
      <dgm:spPr/>
      <dgm:t>
        <a:bodyPr/>
        <a:lstStyle/>
        <a:p>
          <a:endParaRPr lang="es-BO"/>
        </a:p>
      </dgm:t>
    </dgm:pt>
    <dgm:pt modelId="{4F7775A1-0E39-4D89-9A7A-BB9009B01EE3}" type="sibTrans" cxnId="{9E8D4490-7B91-4BAA-B8CE-D0396D265014}">
      <dgm:prSet/>
      <dgm:spPr/>
      <dgm:t>
        <a:bodyPr/>
        <a:lstStyle/>
        <a:p>
          <a:endParaRPr lang="es-BO"/>
        </a:p>
      </dgm:t>
    </dgm:pt>
    <dgm:pt modelId="{61011779-5D0A-436A-97A9-FC0F2BDD9641}" type="pres">
      <dgm:prSet presAssocID="{4694DEC6-C357-4F8B-A6AB-8F877ED3C5CD}" presName="Name0" presStyleCnt="0">
        <dgm:presLayoutVars>
          <dgm:dir/>
          <dgm:resizeHandles val="exact"/>
        </dgm:presLayoutVars>
      </dgm:prSet>
      <dgm:spPr/>
    </dgm:pt>
    <dgm:pt modelId="{A2523DA4-0244-4DF4-8F7D-7CA7F9873A32}" type="pres">
      <dgm:prSet presAssocID="{55FA4D7A-4A30-4B14-B641-C2BB175D434E}" presName="node" presStyleLbl="node1" presStyleIdx="0" presStyleCnt="5">
        <dgm:presLayoutVars>
          <dgm:bulletEnabled val="1"/>
        </dgm:presLayoutVars>
      </dgm:prSet>
      <dgm:spPr/>
    </dgm:pt>
    <dgm:pt modelId="{EFF10D40-3913-4ADC-BEC9-E52D2196BDA9}" type="pres">
      <dgm:prSet presAssocID="{6FE21088-F9E0-4B22-98AC-56BC3F4C59C2}" presName="sibTrans" presStyleCnt="0"/>
      <dgm:spPr/>
    </dgm:pt>
    <dgm:pt modelId="{642F5EAB-B9C4-47EF-9BB3-47F724DF712F}" type="pres">
      <dgm:prSet presAssocID="{BDBC3A92-CA99-45A5-8BCF-D858F4644A6D}" presName="node" presStyleLbl="node1" presStyleIdx="1" presStyleCnt="5">
        <dgm:presLayoutVars>
          <dgm:bulletEnabled val="1"/>
        </dgm:presLayoutVars>
      </dgm:prSet>
      <dgm:spPr/>
    </dgm:pt>
    <dgm:pt modelId="{A91F9F5A-40D9-45AE-AD4A-BB52BEE2DB5F}" type="pres">
      <dgm:prSet presAssocID="{792FFBE1-C6A3-420C-AEEC-9D2B3543CC36}" presName="sibTrans" presStyleCnt="0"/>
      <dgm:spPr/>
    </dgm:pt>
    <dgm:pt modelId="{FB93670E-EAA8-49CE-836D-F50884843ADA}" type="pres">
      <dgm:prSet presAssocID="{3B25EC6E-616B-420F-88F4-58CCBBFA045C}" presName="node" presStyleLbl="node1" presStyleIdx="2" presStyleCnt="5">
        <dgm:presLayoutVars>
          <dgm:bulletEnabled val="1"/>
        </dgm:presLayoutVars>
      </dgm:prSet>
      <dgm:spPr/>
    </dgm:pt>
    <dgm:pt modelId="{732528D6-0371-451D-AA46-B5C2931731FA}" type="pres">
      <dgm:prSet presAssocID="{54B5E848-2C0D-401A-9F16-86DE7092961D}" presName="sibTrans" presStyleCnt="0"/>
      <dgm:spPr/>
    </dgm:pt>
    <dgm:pt modelId="{73B10B64-EFD1-4165-8FDA-F53040A600A3}" type="pres">
      <dgm:prSet presAssocID="{03E312BA-BE44-4C86-A451-D1DAA499FCDC}" presName="node" presStyleLbl="node1" presStyleIdx="3" presStyleCnt="5">
        <dgm:presLayoutVars>
          <dgm:bulletEnabled val="1"/>
        </dgm:presLayoutVars>
      </dgm:prSet>
      <dgm:spPr/>
    </dgm:pt>
    <dgm:pt modelId="{E9E532F5-9002-4729-8F9A-C9A4BD8F7B90}" type="pres">
      <dgm:prSet presAssocID="{4F7775A1-0E39-4D89-9A7A-BB9009B01EE3}" presName="sibTrans" presStyleCnt="0"/>
      <dgm:spPr/>
    </dgm:pt>
    <dgm:pt modelId="{940E1092-4B86-4BA0-BF0B-B5D007DD379D}" type="pres">
      <dgm:prSet presAssocID="{EF574965-C0B9-4F1F-A131-774817012FBC}" presName="node" presStyleLbl="node1" presStyleIdx="4" presStyleCnt="5">
        <dgm:presLayoutVars>
          <dgm:bulletEnabled val="1"/>
        </dgm:presLayoutVars>
      </dgm:prSet>
      <dgm:spPr/>
    </dgm:pt>
  </dgm:ptLst>
  <dgm:cxnLst>
    <dgm:cxn modelId="{E925160F-CFEA-47A7-B757-4527342ECCC7}" type="presOf" srcId="{55FA4D7A-4A30-4B14-B641-C2BB175D434E}" destId="{A2523DA4-0244-4DF4-8F7D-7CA7F9873A32}" srcOrd="0" destOrd="0" presId="urn:microsoft.com/office/officeart/2005/8/layout/hList6"/>
    <dgm:cxn modelId="{7817DF11-54D1-4B74-BF50-BECC4303B2BA}" type="presOf" srcId="{03E312BA-BE44-4C86-A451-D1DAA499FCDC}" destId="{73B10B64-EFD1-4165-8FDA-F53040A600A3}" srcOrd="0" destOrd="0" presId="urn:microsoft.com/office/officeart/2005/8/layout/hList6"/>
    <dgm:cxn modelId="{9BDCC624-6494-4171-A075-AE31C5753A36}" type="presOf" srcId="{EF574965-C0B9-4F1F-A131-774817012FBC}" destId="{940E1092-4B86-4BA0-BF0B-B5D007DD379D}" srcOrd="0" destOrd="0" presId="urn:microsoft.com/office/officeart/2005/8/layout/hList6"/>
    <dgm:cxn modelId="{4AFCFD60-286D-4ED2-B7D5-A8BF6F48031C}" srcId="{4694DEC6-C357-4F8B-A6AB-8F877ED3C5CD}" destId="{BDBC3A92-CA99-45A5-8BCF-D858F4644A6D}" srcOrd="1" destOrd="0" parTransId="{A0A1EB77-2A87-43A7-A826-1C8B9C0C2980}" sibTransId="{792FFBE1-C6A3-420C-AEEC-9D2B3543CC36}"/>
    <dgm:cxn modelId="{9E8D4490-7B91-4BAA-B8CE-D0396D265014}" srcId="{4694DEC6-C357-4F8B-A6AB-8F877ED3C5CD}" destId="{03E312BA-BE44-4C86-A451-D1DAA499FCDC}" srcOrd="3" destOrd="0" parTransId="{E01AAD66-9DC5-4D93-9DAA-4982EE09788F}" sibTransId="{4F7775A1-0E39-4D89-9A7A-BB9009B01EE3}"/>
    <dgm:cxn modelId="{BED09999-5E8A-4892-AAC0-29BD5EF6C79E}" type="presOf" srcId="{4694DEC6-C357-4F8B-A6AB-8F877ED3C5CD}" destId="{61011779-5D0A-436A-97A9-FC0F2BDD9641}" srcOrd="0" destOrd="0" presId="urn:microsoft.com/office/officeart/2005/8/layout/hList6"/>
    <dgm:cxn modelId="{D2F6FBB6-E92C-401D-8CE1-16D9E80926EF}" srcId="{4694DEC6-C357-4F8B-A6AB-8F877ED3C5CD}" destId="{EF574965-C0B9-4F1F-A131-774817012FBC}" srcOrd="4" destOrd="0" parTransId="{9087D00A-1C86-49F5-B43F-58DE86B541E8}" sibTransId="{5F3AF1B1-CD5C-43F4-AFBC-93B5553DD40F}"/>
    <dgm:cxn modelId="{EFFB3CBF-75FD-48D7-AF6F-60BDA9204CD3}" type="presOf" srcId="{BDBC3A92-CA99-45A5-8BCF-D858F4644A6D}" destId="{642F5EAB-B9C4-47EF-9BB3-47F724DF712F}" srcOrd="0" destOrd="0" presId="urn:microsoft.com/office/officeart/2005/8/layout/hList6"/>
    <dgm:cxn modelId="{FE8677C8-023D-4459-BD5A-F468ECA59011}" type="presOf" srcId="{3B25EC6E-616B-420F-88F4-58CCBBFA045C}" destId="{FB93670E-EAA8-49CE-836D-F50884843ADA}" srcOrd="0" destOrd="0" presId="urn:microsoft.com/office/officeart/2005/8/layout/hList6"/>
    <dgm:cxn modelId="{338264F3-AFF1-4D7A-BB73-830E02CF4E6D}" srcId="{4694DEC6-C357-4F8B-A6AB-8F877ED3C5CD}" destId="{55FA4D7A-4A30-4B14-B641-C2BB175D434E}" srcOrd="0" destOrd="0" parTransId="{8DC15D43-1479-4841-9171-39EA05E2E9D8}" sibTransId="{6FE21088-F9E0-4B22-98AC-56BC3F4C59C2}"/>
    <dgm:cxn modelId="{B2A8BBF7-4E42-4DB8-A5B8-978709259040}" srcId="{4694DEC6-C357-4F8B-A6AB-8F877ED3C5CD}" destId="{3B25EC6E-616B-420F-88F4-58CCBBFA045C}" srcOrd="2" destOrd="0" parTransId="{00780DDF-7DE2-497E-9E0F-AE115C81FB72}" sibTransId="{54B5E848-2C0D-401A-9F16-86DE7092961D}"/>
    <dgm:cxn modelId="{66C4401F-78B8-4F29-90AF-162941320E9C}" type="presParOf" srcId="{61011779-5D0A-436A-97A9-FC0F2BDD9641}" destId="{A2523DA4-0244-4DF4-8F7D-7CA7F9873A32}" srcOrd="0" destOrd="0" presId="urn:microsoft.com/office/officeart/2005/8/layout/hList6"/>
    <dgm:cxn modelId="{BF07D48F-CCBB-43BD-8E07-8980656E616C}" type="presParOf" srcId="{61011779-5D0A-436A-97A9-FC0F2BDD9641}" destId="{EFF10D40-3913-4ADC-BEC9-E52D2196BDA9}" srcOrd="1" destOrd="0" presId="urn:microsoft.com/office/officeart/2005/8/layout/hList6"/>
    <dgm:cxn modelId="{CD647874-5A33-42B5-A10C-7CE7F0D44CD7}" type="presParOf" srcId="{61011779-5D0A-436A-97A9-FC0F2BDD9641}" destId="{642F5EAB-B9C4-47EF-9BB3-47F724DF712F}" srcOrd="2" destOrd="0" presId="urn:microsoft.com/office/officeart/2005/8/layout/hList6"/>
    <dgm:cxn modelId="{DA65731D-6539-44F1-9AB5-89BDC7103E09}" type="presParOf" srcId="{61011779-5D0A-436A-97A9-FC0F2BDD9641}" destId="{A91F9F5A-40D9-45AE-AD4A-BB52BEE2DB5F}" srcOrd="3" destOrd="0" presId="urn:microsoft.com/office/officeart/2005/8/layout/hList6"/>
    <dgm:cxn modelId="{744D7472-DB7C-4A8A-95E1-C8185132AAE0}" type="presParOf" srcId="{61011779-5D0A-436A-97A9-FC0F2BDD9641}" destId="{FB93670E-EAA8-49CE-836D-F50884843ADA}" srcOrd="4" destOrd="0" presId="urn:microsoft.com/office/officeart/2005/8/layout/hList6"/>
    <dgm:cxn modelId="{49518BC0-5737-4144-9D6B-44EFA7FF0F1C}" type="presParOf" srcId="{61011779-5D0A-436A-97A9-FC0F2BDD9641}" destId="{732528D6-0371-451D-AA46-B5C2931731FA}" srcOrd="5" destOrd="0" presId="urn:microsoft.com/office/officeart/2005/8/layout/hList6"/>
    <dgm:cxn modelId="{49EF1B09-060D-4453-9865-FDB77E538719}" type="presParOf" srcId="{61011779-5D0A-436A-97A9-FC0F2BDD9641}" destId="{73B10B64-EFD1-4165-8FDA-F53040A600A3}" srcOrd="6" destOrd="0" presId="urn:microsoft.com/office/officeart/2005/8/layout/hList6"/>
    <dgm:cxn modelId="{749BDF4E-A9DD-4E5D-9F1E-C1712393C8F2}" type="presParOf" srcId="{61011779-5D0A-436A-97A9-FC0F2BDD9641}" destId="{E9E532F5-9002-4729-8F9A-C9A4BD8F7B90}" srcOrd="7" destOrd="0" presId="urn:microsoft.com/office/officeart/2005/8/layout/hList6"/>
    <dgm:cxn modelId="{736A6E2D-C38A-49F1-B0B9-0946C4B5EBCC}" type="presParOf" srcId="{61011779-5D0A-436A-97A9-FC0F2BDD9641}" destId="{940E1092-4B86-4BA0-BF0B-B5D007DD379D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94DEC6-C357-4F8B-A6AB-8F877ED3C5CD}" type="doc">
      <dgm:prSet loTypeId="urn:microsoft.com/office/officeart/2005/8/layout/hList6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BO"/>
        </a:p>
      </dgm:t>
    </dgm:pt>
    <dgm:pt modelId="{55FA4D7A-4A30-4B14-B641-C2BB175D434E}">
      <dgm:prSet phldrT="[Texto]"/>
      <dgm:spPr/>
      <dgm:t>
        <a:bodyPr/>
        <a:lstStyle/>
        <a:p>
          <a:r>
            <a:rPr lang="es-ES" dirty="0"/>
            <a:t>Tamaño del Gobierno</a:t>
          </a:r>
          <a:endParaRPr lang="es-BO" dirty="0"/>
        </a:p>
      </dgm:t>
    </dgm:pt>
    <dgm:pt modelId="{8DC15D43-1479-4841-9171-39EA05E2E9D8}" type="parTrans" cxnId="{338264F3-AFF1-4D7A-BB73-830E02CF4E6D}">
      <dgm:prSet/>
      <dgm:spPr/>
      <dgm:t>
        <a:bodyPr/>
        <a:lstStyle/>
        <a:p>
          <a:endParaRPr lang="es-BO"/>
        </a:p>
      </dgm:t>
    </dgm:pt>
    <dgm:pt modelId="{6FE21088-F9E0-4B22-98AC-56BC3F4C59C2}" type="sibTrans" cxnId="{338264F3-AFF1-4D7A-BB73-830E02CF4E6D}">
      <dgm:prSet/>
      <dgm:spPr/>
      <dgm:t>
        <a:bodyPr/>
        <a:lstStyle/>
        <a:p>
          <a:endParaRPr lang="es-BO"/>
        </a:p>
      </dgm:t>
    </dgm:pt>
    <dgm:pt modelId="{BDBC3A92-CA99-45A5-8BCF-D858F4644A6D}">
      <dgm:prSet phldrT="[Texto]"/>
      <dgm:spPr/>
      <dgm:t>
        <a:bodyPr/>
        <a:lstStyle/>
        <a:p>
          <a:r>
            <a:rPr lang="es-ES" dirty="0"/>
            <a:t>Sistema legal y derechos de propiedad</a:t>
          </a:r>
          <a:endParaRPr lang="es-BO" dirty="0"/>
        </a:p>
      </dgm:t>
    </dgm:pt>
    <dgm:pt modelId="{A0A1EB77-2A87-43A7-A826-1C8B9C0C2980}" type="parTrans" cxnId="{4AFCFD60-286D-4ED2-B7D5-A8BF6F48031C}">
      <dgm:prSet/>
      <dgm:spPr/>
      <dgm:t>
        <a:bodyPr/>
        <a:lstStyle/>
        <a:p>
          <a:endParaRPr lang="es-BO"/>
        </a:p>
      </dgm:t>
    </dgm:pt>
    <dgm:pt modelId="{792FFBE1-C6A3-420C-AEEC-9D2B3543CC36}" type="sibTrans" cxnId="{4AFCFD60-286D-4ED2-B7D5-A8BF6F48031C}">
      <dgm:prSet/>
      <dgm:spPr/>
      <dgm:t>
        <a:bodyPr/>
        <a:lstStyle/>
        <a:p>
          <a:endParaRPr lang="es-BO"/>
        </a:p>
      </dgm:t>
    </dgm:pt>
    <dgm:pt modelId="{3B25EC6E-616B-420F-88F4-58CCBBFA045C}">
      <dgm:prSet phldrT="[Texto]"/>
      <dgm:spPr/>
      <dgm:t>
        <a:bodyPr/>
        <a:lstStyle/>
        <a:p>
          <a:pPr>
            <a:tabLst>
              <a:tab pos="439738" algn="l"/>
            </a:tabLst>
          </a:pPr>
          <a:r>
            <a:rPr lang="es-ES" dirty="0"/>
            <a:t>Estabilidad monetaria</a:t>
          </a:r>
          <a:endParaRPr lang="es-BO" dirty="0"/>
        </a:p>
      </dgm:t>
    </dgm:pt>
    <dgm:pt modelId="{00780DDF-7DE2-497E-9E0F-AE115C81FB72}" type="parTrans" cxnId="{B2A8BBF7-4E42-4DB8-A5B8-978709259040}">
      <dgm:prSet/>
      <dgm:spPr/>
      <dgm:t>
        <a:bodyPr/>
        <a:lstStyle/>
        <a:p>
          <a:endParaRPr lang="es-BO"/>
        </a:p>
      </dgm:t>
    </dgm:pt>
    <dgm:pt modelId="{54B5E848-2C0D-401A-9F16-86DE7092961D}" type="sibTrans" cxnId="{B2A8BBF7-4E42-4DB8-A5B8-978709259040}">
      <dgm:prSet/>
      <dgm:spPr/>
      <dgm:t>
        <a:bodyPr/>
        <a:lstStyle/>
        <a:p>
          <a:endParaRPr lang="es-BO"/>
        </a:p>
      </dgm:t>
    </dgm:pt>
    <dgm:pt modelId="{EF574965-C0B9-4F1F-A131-774817012FBC}">
      <dgm:prSet phldrT="[Texto]"/>
      <dgm:spPr/>
      <dgm:t>
        <a:bodyPr/>
        <a:lstStyle/>
        <a:p>
          <a:r>
            <a:rPr lang="es-ES" dirty="0"/>
            <a:t>Regulaciones</a:t>
          </a:r>
          <a:endParaRPr lang="es-BO" dirty="0"/>
        </a:p>
      </dgm:t>
    </dgm:pt>
    <dgm:pt modelId="{9087D00A-1C86-49F5-B43F-58DE86B541E8}" type="parTrans" cxnId="{D2F6FBB6-E92C-401D-8CE1-16D9E80926EF}">
      <dgm:prSet/>
      <dgm:spPr/>
      <dgm:t>
        <a:bodyPr/>
        <a:lstStyle/>
        <a:p>
          <a:endParaRPr lang="es-BO"/>
        </a:p>
      </dgm:t>
    </dgm:pt>
    <dgm:pt modelId="{5F3AF1B1-CD5C-43F4-AFBC-93B5553DD40F}" type="sibTrans" cxnId="{D2F6FBB6-E92C-401D-8CE1-16D9E80926EF}">
      <dgm:prSet/>
      <dgm:spPr/>
      <dgm:t>
        <a:bodyPr/>
        <a:lstStyle/>
        <a:p>
          <a:endParaRPr lang="es-BO"/>
        </a:p>
      </dgm:t>
    </dgm:pt>
    <dgm:pt modelId="{03E312BA-BE44-4C86-A451-D1DAA499FCDC}">
      <dgm:prSet phldrT="[Texto]"/>
      <dgm:spPr/>
      <dgm:t>
        <a:bodyPr/>
        <a:lstStyle/>
        <a:p>
          <a:r>
            <a:rPr lang="es-ES" dirty="0"/>
            <a:t>Libertad de comercio internacional</a:t>
          </a:r>
          <a:endParaRPr lang="es-BO" dirty="0"/>
        </a:p>
      </dgm:t>
    </dgm:pt>
    <dgm:pt modelId="{E01AAD66-9DC5-4D93-9DAA-4982EE09788F}" type="parTrans" cxnId="{9E8D4490-7B91-4BAA-B8CE-D0396D265014}">
      <dgm:prSet/>
      <dgm:spPr/>
      <dgm:t>
        <a:bodyPr/>
        <a:lstStyle/>
        <a:p>
          <a:endParaRPr lang="es-BO"/>
        </a:p>
      </dgm:t>
    </dgm:pt>
    <dgm:pt modelId="{4F7775A1-0E39-4D89-9A7A-BB9009B01EE3}" type="sibTrans" cxnId="{9E8D4490-7B91-4BAA-B8CE-D0396D265014}">
      <dgm:prSet/>
      <dgm:spPr/>
      <dgm:t>
        <a:bodyPr/>
        <a:lstStyle/>
        <a:p>
          <a:endParaRPr lang="es-BO"/>
        </a:p>
      </dgm:t>
    </dgm:pt>
    <dgm:pt modelId="{61011779-5D0A-436A-97A9-FC0F2BDD9641}" type="pres">
      <dgm:prSet presAssocID="{4694DEC6-C357-4F8B-A6AB-8F877ED3C5CD}" presName="Name0" presStyleCnt="0">
        <dgm:presLayoutVars>
          <dgm:dir/>
          <dgm:resizeHandles val="exact"/>
        </dgm:presLayoutVars>
      </dgm:prSet>
      <dgm:spPr/>
    </dgm:pt>
    <dgm:pt modelId="{A2523DA4-0244-4DF4-8F7D-7CA7F9873A32}" type="pres">
      <dgm:prSet presAssocID="{55FA4D7A-4A30-4B14-B641-C2BB175D434E}" presName="node" presStyleLbl="node1" presStyleIdx="0" presStyleCnt="5">
        <dgm:presLayoutVars>
          <dgm:bulletEnabled val="1"/>
        </dgm:presLayoutVars>
      </dgm:prSet>
      <dgm:spPr/>
    </dgm:pt>
    <dgm:pt modelId="{EFF10D40-3913-4ADC-BEC9-E52D2196BDA9}" type="pres">
      <dgm:prSet presAssocID="{6FE21088-F9E0-4B22-98AC-56BC3F4C59C2}" presName="sibTrans" presStyleCnt="0"/>
      <dgm:spPr/>
    </dgm:pt>
    <dgm:pt modelId="{642F5EAB-B9C4-47EF-9BB3-47F724DF712F}" type="pres">
      <dgm:prSet presAssocID="{BDBC3A92-CA99-45A5-8BCF-D858F4644A6D}" presName="node" presStyleLbl="node1" presStyleIdx="1" presStyleCnt="5">
        <dgm:presLayoutVars>
          <dgm:bulletEnabled val="1"/>
        </dgm:presLayoutVars>
      </dgm:prSet>
      <dgm:spPr/>
    </dgm:pt>
    <dgm:pt modelId="{A91F9F5A-40D9-45AE-AD4A-BB52BEE2DB5F}" type="pres">
      <dgm:prSet presAssocID="{792FFBE1-C6A3-420C-AEEC-9D2B3543CC36}" presName="sibTrans" presStyleCnt="0"/>
      <dgm:spPr/>
    </dgm:pt>
    <dgm:pt modelId="{FB93670E-EAA8-49CE-836D-F50884843ADA}" type="pres">
      <dgm:prSet presAssocID="{3B25EC6E-616B-420F-88F4-58CCBBFA045C}" presName="node" presStyleLbl="node1" presStyleIdx="2" presStyleCnt="5">
        <dgm:presLayoutVars>
          <dgm:bulletEnabled val="1"/>
        </dgm:presLayoutVars>
      </dgm:prSet>
      <dgm:spPr/>
    </dgm:pt>
    <dgm:pt modelId="{732528D6-0371-451D-AA46-B5C2931731FA}" type="pres">
      <dgm:prSet presAssocID="{54B5E848-2C0D-401A-9F16-86DE7092961D}" presName="sibTrans" presStyleCnt="0"/>
      <dgm:spPr/>
    </dgm:pt>
    <dgm:pt modelId="{73B10B64-EFD1-4165-8FDA-F53040A600A3}" type="pres">
      <dgm:prSet presAssocID="{03E312BA-BE44-4C86-A451-D1DAA499FCDC}" presName="node" presStyleLbl="node1" presStyleIdx="3" presStyleCnt="5">
        <dgm:presLayoutVars>
          <dgm:bulletEnabled val="1"/>
        </dgm:presLayoutVars>
      </dgm:prSet>
      <dgm:spPr/>
    </dgm:pt>
    <dgm:pt modelId="{E9E532F5-9002-4729-8F9A-C9A4BD8F7B90}" type="pres">
      <dgm:prSet presAssocID="{4F7775A1-0E39-4D89-9A7A-BB9009B01EE3}" presName="sibTrans" presStyleCnt="0"/>
      <dgm:spPr/>
    </dgm:pt>
    <dgm:pt modelId="{940E1092-4B86-4BA0-BF0B-B5D007DD379D}" type="pres">
      <dgm:prSet presAssocID="{EF574965-C0B9-4F1F-A131-774817012FBC}" presName="node" presStyleLbl="node1" presStyleIdx="4" presStyleCnt="5">
        <dgm:presLayoutVars>
          <dgm:bulletEnabled val="1"/>
        </dgm:presLayoutVars>
      </dgm:prSet>
      <dgm:spPr/>
    </dgm:pt>
  </dgm:ptLst>
  <dgm:cxnLst>
    <dgm:cxn modelId="{E925160F-CFEA-47A7-B757-4527342ECCC7}" type="presOf" srcId="{55FA4D7A-4A30-4B14-B641-C2BB175D434E}" destId="{A2523DA4-0244-4DF4-8F7D-7CA7F9873A32}" srcOrd="0" destOrd="0" presId="urn:microsoft.com/office/officeart/2005/8/layout/hList6"/>
    <dgm:cxn modelId="{7817DF11-54D1-4B74-BF50-BECC4303B2BA}" type="presOf" srcId="{03E312BA-BE44-4C86-A451-D1DAA499FCDC}" destId="{73B10B64-EFD1-4165-8FDA-F53040A600A3}" srcOrd="0" destOrd="0" presId="urn:microsoft.com/office/officeart/2005/8/layout/hList6"/>
    <dgm:cxn modelId="{9BDCC624-6494-4171-A075-AE31C5753A36}" type="presOf" srcId="{EF574965-C0B9-4F1F-A131-774817012FBC}" destId="{940E1092-4B86-4BA0-BF0B-B5D007DD379D}" srcOrd="0" destOrd="0" presId="urn:microsoft.com/office/officeart/2005/8/layout/hList6"/>
    <dgm:cxn modelId="{4AFCFD60-286D-4ED2-B7D5-A8BF6F48031C}" srcId="{4694DEC6-C357-4F8B-A6AB-8F877ED3C5CD}" destId="{BDBC3A92-CA99-45A5-8BCF-D858F4644A6D}" srcOrd="1" destOrd="0" parTransId="{A0A1EB77-2A87-43A7-A826-1C8B9C0C2980}" sibTransId="{792FFBE1-C6A3-420C-AEEC-9D2B3543CC36}"/>
    <dgm:cxn modelId="{9E8D4490-7B91-4BAA-B8CE-D0396D265014}" srcId="{4694DEC6-C357-4F8B-A6AB-8F877ED3C5CD}" destId="{03E312BA-BE44-4C86-A451-D1DAA499FCDC}" srcOrd="3" destOrd="0" parTransId="{E01AAD66-9DC5-4D93-9DAA-4982EE09788F}" sibTransId="{4F7775A1-0E39-4D89-9A7A-BB9009B01EE3}"/>
    <dgm:cxn modelId="{BED09999-5E8A-4892-AAC0-29BD5EF6C79E}" type="presOf" srcId="{4694DEC6-C357-4F8B-A6AB-8F877ED3C5CD}" destId="{61011779-5D0A-436A-97A9-FC0F2BDD9641}" srcOrd="0" destOrd="0" presId="urn:microsoft.com/office/officeart/2005/8/layout/hList6"/>
    <dgm:cxn modelId="{D2F6FBB6-E92C-401D-8CE1-16D9E80926EF}" srcId="{4694DEC6-C357-4F8B-A6AB-8F877ED3C5CD}" destId="{EF574965-C0B9-4F1F-A131-774817012FBC}" srcOrd="4" destOrd="0" parTransId="{9087D00A-1C86-49F5-B43F-58DE86B541E8}" sibTransId="{5F3AF1B1-CD5C-43F4-AFBC-93B5553DD40F}"/>
    <dgm:cxn modelId="{EFFB3CBF-75FD-48D7-AF6F-60BDA9204CD3}" type="presOf" srcId="{BDBC3A92-CA99-45A5-8BCF-D858F4644A6D}" destId="{642F5EAB-B9C4-47EF-9BB3-47F724DF712F}" srcOrd="0" destOrd="0" presId="urn:microsoft.com/office/officeart/2005/8/layout/hList6"/>
    <dgm:cxn modelId="{FE8677C8-023D-4459-BD5A-F468ECA59011}" type="presOf" srcId="{3B25EC6E-616B-420F-88F4-58CCBBFA045C}" destId="{FB93670E-EAA8-49CE-836D-F50884843ADA}" srcOrd="0" destOrd="0" presId="urn:microsoft.com/office/officeart/2005/8/layout/hList6"/>
    <dgm:cxn modelId="{338264F3-AFF1-4D7A-BB73-830E02CF4E6D}" srcId="{4694DEC6-C357-4F8B-A6AB-8F877ED3C5CD}" destId="{55FA4D7A-4A30-4B14-B641-C2BB175D434E}" srcOrd="0" destOrd="0" parTransId="{8DC15D43-1479-4841-9171-39EA05E2E9D8}" sibTransId="{6FE21088-F9E0-4B22-98AC-56BC3F4C59C2}"/>
    <dgm:cxn modelId="{B2A8BBF7-4E42-4DB8-A5B8-978709259040}" srcId="{4694DEC6-C357-4F8B-A6AB-8F877ED3C5CD}" destId="{3B25EC6E-616B-420F-88F4-58CCBBFA045C}" srcOrd="2" destOrd="0" parTransId="{00780DDF-7DE2-497E-9E0F-AE115C81FB72}" sibTransId="{54B5E848-2C0D-401A-9F16-86DE7092961D}"/>
    <dgm:cxn modelId="{66C4401F-78B8-4F29-90AF-162941320E9C}" type="presParOf" srcId="{61011779-5D0A-436A-97A9-FC0F2BDD9641}" destId="{A2523DA4-0244-4DF4-8F7D-7CA7F9873A32}" srcOrd="0" destOrd="0" presId="urn:microsoft.com/office/officeart/2005/8/layout/hList6"/>
    <dgm:cxn modelId="{BF07D48F-CCBB-43BD-8E07-8980656E616C}" type="presParOf" srcId="{61011779-5D0A-436A-97A9-FC0F2BDD9641}" destId="{EFF10D40-3913-4ADC-BEC9-E52D2196BDA9}" srcOrd="1" destOrd="0" presId="urn:microsoft.com/office/officeart/2005/8/layout/hList6"/>
    <dgm:cxn modelId="{CD647874-5A33-42B5-A10C-7CE7F0D44CD7}" type="presParOf" srcId="{61011779-5D0A-436A-97A9-FC0F2BDD9641}" destId="{642F5EAB-B9C4-47EF-9BB3-47F724DF712F}" srcOrd="2" destOrd="0" presId="urn:microsoft.com/office/officeart/2005/8/layout/hList6"/>
    <dgm:cxn modelId="{DA65731D-6539-44F1-9AB5-89BDC7103E09}" type="presParOf" srcId="{61011779-5D0A-436A-97A9-FC0F2BDD9641}" destId="{A91F9F5A-40D9-45AE-AD4A-BB52BEE2DB5F}" srcOrd="3" destOrd="0" presId="urn:microsoft.com/office/officeart/2005/8/layout/hList6"/>
    <dgm:cxn modelId="{744D7472-DB7C-4A8A-95E1-C8185132AAE0}" type="presParOf" srcId="{61011779-5D0A-436A-97A9-FC0F2BDD9641}" destId="{FB93670E-EAA8-49CE-836D-F50884843ADA}" srcOrd="4" destOrd="0" presId="urn:microsoft.com/office/officeart/2005/8/layout/hList6"/>
    <dgm:cxn modelId="{49518BC0-5737-4144-9D6B-44EFA7FF0F1C}" type="presParOf" srcId="{61011779-5D0A-436A-97A9-FC0F2BDD9641}" destId="{732528D6-0371-451D-AA46-B5C2931731FA}" srcOrd="5" destOrd="0" presId="urn:microsoft.com/office/officeart/2005/8/layout/hList6"/>
    <dgm:cxn modelId="{49EF1B09-060D-4453-9865-FDB77E538719}" type="presParOf" srcId="{61011779-5D0A-436A-97A9-FC0F2BDD9641}" destId="{73B10B64-EFD1-4165-8FDA-F53040A600A3}" srcOrd="6" destOrd="0" presId="urn:microsoft.com/office/officeart/2005/8/layout/hList6"/>
    <dgm:cxn modelId="{749BDF4E-A9DD-4E5D-9F1E-C1712393C8F2}" type="presParOf" srcId="{61011779-5D0A-436A-97A9-FC0F2BDD9641}" destId="{E9E532F5-9002-4729-8F9A-C9A4BD8F7B90}" srcOrd="7" destOrd="0" presId="urn:microsoft.com/office/officeart/2005/8/layout/hList6"/>
    <dgm:cxn modelId="{736A6E2D-C38A-49F1-B0B9-0946C4B5EBCC}" type="presParOf" srcId="{61011779-5D0A-436A-97A9-FC0F2BDD9641}" destId="{940E1092-4B86-4BA0-BF0B-B5D007DD379D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523DA4-0244-4DF4-8F7D-7CA7F9873A32}">
      <dsp:nvSpPr>
        <dsp:cNvPr id="0" name=""/>
        <dsp:cNvSpPr/>
      </dsp:nvSpPr>
      <dsp:spPr>
        <a:xfrm rot="16200000">
          <a:off x="-1938999" y="1943364"/>
          <a:ext cx="5418667" cy="1531937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25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Tamaño del Gobierno</a:t>
          </a:r>
          <a:endParaRPr lang="es-BO" sz="1900" kern="1200" dirty="0"/>
        </a:p>
      </dsp:txBody>
      <dsp:txXfrm rot="5400000">
        <a:off x="4366" y="1083732"/>
        <a:ext cx="1531937" cy="3251201"/>
      </dsp:txXfrm>
    </dsp:sp>
    <dsp:sp modelId="{642F5EAB-B9C4-47EF-9BB3-47F724DF712F}">
      <dsp:nvSpPr>
        <dsp:cNvPr id="0" name=""/>
        <dsp:cNvSpPr/>
      </dsp:nvSpPr>
      <dsp:spPr>
        <a:xfrm rot="16200000">
          <a:off x="-292166" y="1943364"/>
          <a:ext cx="5418667" cy="1531937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25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Sistema legal y derechos de propiedad</a:t>
          </a:r>
          <a:endParaRPr lang="es-BO" sz="1900" kern="1200" dirty="0"/>
        </a:p>
      </dsp:txBody>
      <dsp:txXfrm rot="5400000">
        <a:off x="1651199" y="1083732"/>
        <a:ext cx="1531937" cy="3251201"/>
      </dsp:txXfrm>
    </dsp:sp>
    <dsp:sp modelId="{FB93670E-EAA8-49CE-836D-F50884843ADA}">
      <dsp:nvSpPr>
        <dsp:cNvPr id="0" name=""/>
        <dsp:cNvSpPr/>
      </dsp:nvSpPr>
      <dsp:spPr>
        <a:xfrm rot="16200000">
          <a:off x="1354666" y="1943364"/>
          <a:ext cx="5418667" cy="1531937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25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>
              <a:tab pos="439738" algn="l"/>
            </a:tabLst>
          </a:pPr>
          <a:r>
            <a:rPr lang="es-ES" sz="1900" kern="1200" dirty="0"/>
            <a:t>Estabilidad monetaria</a:t>
          </a:r>
          <a:endParaRPr lang="es-BO" sz="1900" kern="1200" dirty="0"/>
        </a:p>
      </dsp:txBody>
      <dsp:txXfrm rot="5400000">
        <a:off x="3298031" y="1083732"/>
        <a:ext cx="1531937" cy="3251201"/>
      </dsp:txXfrm>
    </dsp:sp>
    <dsp:sp modelId="{73B10B64-EFD1-4165-8FDA-F53040A600A3}">
      <dsp:nvSpPr>
        <dsp:cNvPr id="0" name=""/>
        <dsp:cNvSpPr/>
      </dsp:nvSpPr>
      <dsp:spPr>
        <a:xfrm rot="16200000">
          <a:off x="3001499" y="1943364"/>
          <a:ext cx="5418667" cy="1531937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25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Libertad de comercio internacional</a:t>
          </a:r>
          <a:endParaRPr lang="es-BO" sz="1900" kern="1200" dirty="0"/>
        </a:p>
      </dsp:txBody>
      <dsp:txXfrm rot="5400000">
        <a:off x="4944864" y="1083732"/>
        <a:ext cx="1531937" cy="3251201"/>
      </dsp:txXfrm>
    </dsp:sp>
    <dsp:sp modelId="{940E1092-4B86-4BA0-BF0B-B5D007DD379D}">
      <dsp:nvSpPr>
        <dsp:cNvPr id="0" name=""/>
        <dsp:cNvSpPr/>
      </dsp:nvSpPr>
      <dsp:spPr>
        <a:xfrm rot="16200000">
          <a:off x="4648332" y="1943364"/>
          <a:ext cx="5418667" cy="1531937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25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Regulaciones</a:t>
          </a:r>
          <a:endParaRPr lang="es-BO" sz="1900" kern="1200" dirty="0"/>
        </a:p>
      </dsp:txBody>
      <dsp:txXfrm rot="5400000">
        <a:off x="6591697" y="1083732"/>
        <a:ext cx="1531937" cy="32512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523DA4-0244-4DF4-8F7D-7CA7F9873A32}">
      <dsp:nvSpPr>
        <dsp:cNvPr id="0" name=""/>
        <dsp:cNvSpPr/>
      </dsp:nvSpPr>
      <dsp:spPr>
        <a:xfrm rot="16200000">
          <a:off x="-1938999" y="1943364"/>
          <a:ext cx="5418667" cy="1531937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25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Tamaño del Gobierno</a:t>
          </a:r>
          <a:endParaRPr lang="es-BO" sz="1900" kern="1200" dirty="0"/>
        </a:p>
      </dsp:txBody>
      <dsp:txXfrm rot="5400000">
        <a:off x="4366" y="1083732"/>
        <a:ext cx="1531937" cy="3251201"/>
      </dsp:txXfrm>
    </dsp:sp>
    <dsp:sp modelId="{642F5EAB-B9C4-47EF-9BB3-47F724DF712F}">
      <dsp:nvSpPr>
        <dsp:cNvPr id="0" name=""/>
        <dsp:cNvSpPr/>
      </dsp:nvSpPr>
      <dsp:spPr>
        <a:xfrm rot="16200000">
          <a:off x="-292166" y="1943364"/>
          <a:ext cx="5418667" cy="1531937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25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Sistema legal y derechos de propiedad</a:t>
          </a:r>
          <a:endParaRPr lang="es-BO" sz="1900" kern="1200" dirty="0"/>
        </a:p>
      </dsp:txBody>
      <dsp:txXfrm rot="5400000">
        <a:off x="1651199" y="1083732"/>
        <a:ext cx="1531937" cy="3251201"/>
      </dsp:txXfrm>
    </dsp:sp>
    <dsp:sp modelId="{FB93670E-EAA8-49CE-836D-F50884843ADA}">
      <dsp:nvSpPr>
        <dsp:cNvPr id="0" name=""/>
        <dsp:cNvSpPr/>
      </dsp:nvSpPr>
      <dsp:spPr>
        <a:xfrm rot="16200000">
          <a:off x="1354666" y="1943364"/>
          <a:ext cx="5418667" cy="1531937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25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>
              <a:tab pos="439738" algn="l"/>
            </a:tabLst>
          </a:pPr>
          <a:r>
            <a:rPr lang="es-ES" sz="1900" kern="1200" dirty="0"/>
            <a:t>Estabilidad monetaria</a:t>
          </a:r>
          <a:endParaRPr lang="es-BO" sz="1900" kern="1200" dirty="0"/>
        </a:p>
      </dsp:txBody>
      <dsp:txXfrm rot="5400000">
        <a:off x="3298031" y="1083732"/>
        <a:ext cx="1531937" cy="3251201"/>
      </dsp:txXfrm>
    </dsp:sp>
    <dsp:sp modelId="{73B10B64-EFD1-4165-8FDA-F53040A600A3}">
      <dsp:nvSpPr>
        <dsp:cNvPr id="0" name=""/>
        <dsp:cNvSpPr/>
      </dsp:nvSpPr>
      <dsp:spPr>
        <a:xfrm rot="16200000">
          <a:off x="3001499" y="1943364"/>
          <a:ext cx="5418667" cy="1531937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25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Libertad de comercio internacional</a:t>
          </a:r>
          <a:endParaRPr lang="es-BO" sz="1900" kern="1200" dirty="0"/>
        </a:p>
      </dsp:txBody>
      <dsp:txXfrm rot="5400000">
        <a:off x="4944864" y="1083732"/>
        <a:ext cx="1531937" cy="3251201"/>
      </dsp:txXfrm>
    </dsp:sp>
    <dsp:sp modelId="{940E1092-4B86-4BA0-BF0B-B5D007DD379D}">
      <dsp:nvSpPr>
        <dsp:cNvPr id="0" name=""/>
        <dsp:cNvSpPr/>
      </dsp:nvSpPr>
      <dsp:spPr>
        <a:xfrm rot="16200000">
          <a:off x="4648332" y="1943364"/>
          <a:ext cx="5418667" cy="1531937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25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Regulaciones</a:t>
          </a:r>
          <a:endParaRPr lang="es-BO" sz="1900" kern="1200" dirty="0"/>
        </a:p>
      </dsp:txBody>
      <dsp:txXfrm rot="5400000">
        <a:off x="6591697" y="1083732"/>
        <a:ext cx="1531937" cy="32512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523DA4-0244-4DF4-8F7D-7CA7F9873A32}">
      <dsp:nvSpPr>
        <dsp:cNvPr id="0" name=""/>
        <dsp:cNvSpPr/>
      </dsp:nvSpPr>
      <dsp:spPr>
        <a:xfrm rot="16200000">
          <a:off x="-1849040" y="1853406"/>
          <a:ext cx="5238750" cy="1531937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25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Tamaño del Gobierno</a:t>
          </a:r>
          <a:endParaRPr lang="es-BO" sz="1900" kern="1200" dirty="0"/>
        </a:p>
      </dsp:txBody>
      <dsp:txXfrm rot="5400000">
        <a:off x="4366" y="1047750"/>
        <a:ext cx="1531937" cy="3143250"/>
      </dsp:txXfrm>
    </dsp:sp>
    <dsp:sp modelId="{642F5EAB-B9C4-47EF-9BB3-47F724DF712F}">
      <dsp:nvSpPr>
        <dsp:cNvPr id="0" name=""/>
        <dsp:cNvSpPr/>
      </dsp:nvSpPr>
      <dsp:spPr>
        <a:xfrm rot="16200000">
          <a:off x="-202207" y="1853406"/>
          <a:ext cx="5238750" cy="1531937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25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Sistema legal y derechos de propiedad</a:t>
          </a:r>
          <a:endParaRPr lang="es-BO" sz="1900" kern="1200" dirty="0"/>
        </a:p>
      </dsp:txBody>
      <dsp:txXfrm rot="5400000">
        <a:off x="1651199" y="1047750"/>
        <a:ext cx="1531937" cy="3143250"/>
      </dsp:txXfrm>
    </dsp:sp>
    <dsp:sp modelId="{FB93670E-EAA8-49CE-836D-F50884843ADA}">
      <dsp:nvSpPr>
        <dsp:cNvPr id="0" name=""/>
        <dsp:cNvSpPr/>
      </dsp:nvSpPr>
      <dsp:spPr>
        <a:xfrm rot="16200000">
          <a:off x="1444624" y="1853406"/>
          <a:ext cx="5238750" cy="1531937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25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>
              <a:tab pos="439738" algn="l"/>
            </a:tabLst>
          </a:pPr>
          <a:r>
            <a:rPr lang="es-ES" sz="1900" kern="1200" dirty="0"/>
            <a:t>Estabilidad monetaria</a:t>
          </a:r>
          <a:endParaRPr lang="es-BO" sz="1900" kern="1200" dirty="0"/>
        </a:p>
      </dsp:txBody>
      <dsp:txXfrm rot="5400000">
        <a:off x="3298030" y="1047750"/>
        <a:ext cx="1531937" cy="3143250"/>
      </dsp:txXfrm>
    </dsp:sp>
    <dsp:sp modelId="{73B10B64-EFD1-4165-8FDA-F53040A600A3}">
      <dsp:nvSpPr>
        <dsp:cNvPr id="0" name=""/>
        <dsp:cNvSpPr/>
      </dsp:nvSpPr>
      <dsp:spPr>
        <a:xfrm rot="16200000">
          <a:off x="3091457" y="1853406"/>
          <a:ext cx="5238750" cy="1531937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25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Libertad de comercio internacional</a:t>
          </a:r>
          <a:endParaRPr lang="es-BO" sz="1900" kern="1200" dirty="0"/>
        </a:p>
      </dsp:txBody>
      <dsp:txXfrm rot="5400000">
        <a:off x="4944863" y="1047750"/>
        <a:ext cx="1531937" cy="3143250"/>
      </dsp:txXfrm>
    </dsp:sp>
    <dsp:sp modelId="{940E1092-4B86-4BA0-BF0B-B5D007DD379D}">
      <dsp:nvSpPr>
        <dsp:cNvPr id="0" name=""/>
        <dsp:cNvSpPr/>
      </dsp:nvSpPr>
      <dsp:spPr>
        <a:xfrm rot="16200000">
          <a:off x="4738290" y="1853406"/>
          <a:ext cx="5238750" cy="1531937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1025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Regulaciones</a:t>
          </a:r>
          <a:endParaRPr lang="es-BO" sz="1900" kern="1200" dirty="0"/>
        </a:p>
      </dsp:txBody>
      <dsp:txXfrm rot="5400000">
        <a:off x="6591696" y="1047750"/>
        <a:ext cx="1531937" cy="3143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s-B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1C10D6D-54A6-4664-AF10-AB3FB1D29850}" type="datetimeFigureOut">
              <a:rPr lang="es-BO" smtClean="0"/>
              <a:t>2/3/2026</a:t>
            </a:fld>
            <a:endParaRPr lang="es-B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s-B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s-B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5BCF6043-408C-4E1C-91B2-53C3CBBEA4EC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687778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2039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03451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5487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3202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4951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7317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30014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35462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64777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77433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0057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8D6F37-D457-4829-9C16-0E04FA09FB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BFC83A-D61A-4605-849B-F96D488917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C59320-E236-482E-960F-A871C484F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635-FB32-40BC-A663-2E50ABC67049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4CA7F9-D5B6-4C0D-A125-AA4E6E414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EA0713-85D6-4A2E-B83D-5269C6DDC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521D-26A2-47FB-94BC-FDB47039FC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14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960201-6B99-4522-9964-E1EF505E3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B12186-DA06-469F-8D81-FF746B0B4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789BC4-A882-49E0-9059-04E540B66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635-FB32-40BC-A663-2E50ABC67049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D95B2F-54B5-484D-A154-D3A73C409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C7104C-C03E-4942-8DDD-6FE2C78B7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521D-26A2-47FB-94BC-FDB47039FC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29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8B04F5-3E86-4777-8F01-03006157D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9B31C6-FEDB-44CD-A86C-602851B23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022992-9567-48DB-BAF8-74E1852C9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635-FB32-40BC-A663-2E50ABC67049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F330CC-748A-4970-80A3-C6E99E24F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65D23C-F5DD-4BF4-B8AE-477289020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521D-26A2-47FB-94BC-FDB47039FC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023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957265-9C1C-469B-9CA4-2DE6396B6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F9F963-5550-4C2B-B700-6A7F89005F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51F10EB-F9E7-4EBE-AC66-F1637F96F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BED3C8-EFB0-44E1-842A-0F17E6E65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635-FB32-40BC-A663-2E50ABC67049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D27A543-A36C-49DF-9824-A2FC4847B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A6D142-E930-4E29-8000-4A3032CEA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521D-26A2-47FB-94BC-FDB47039FC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238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97C96C-34A1-40E4-B2EB-D79784A33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C2B800-0EF1-48FD-8CE9-03EA67C33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6D3E6A-F456-4C6A-B17A-0D29DF6CF0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3DA6EA5-DD58-4249-A474-5FB980C2FB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B56170-35E3-4C95-A5DA-4396ABF184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62734D7-2736-47F6-8A75-6F7E43B23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635-FB32-40BC-A663-2E50ABC67049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EBD9A97-7514-4B1B-83EA-AF36BE6C5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7869F9-786C-4742-A136-9EF634A4C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521D-26A2-47FB-94BC-FDB47039FC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50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C8B5CD-624A-4707-A9E5-1D4166EC7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F6D4196-E097-416B-A474-8E6E9E14B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635-FB32-40BC-A663-2E50ABC67049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195C4F-D5E1-4286-8589-83F5741A6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86783D0-6978-4A34-83F6-669F731DC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521D-26A2-47FB-94BC-FDB47039FC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25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4EE0F3A-035A-4201-B7C3-C14D84F1D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635-FB32-40BC-A663-2E50ABC67049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608B20E-8270-4710-9A8C-780DDA5FF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6CC0E2-1D9C-4EDC-9E14-EE5978438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521D-26A2-47FB-94BC-FDB47039FC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92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A9DD3B-6923-426D-BDE4-75FF13177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91B2AE-302F-423B-9DD3-8AF90EF8A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756C9A1-2D6C-41CC-8EB3-8E817E989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3DDD24-6BC7-46CC-B46E-489838CA6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635-FB32-40BC-A663-2E50ABC67049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0366B93-351B-428F-A596-E700703CF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67FDB7E-E678-4BD3-849C-C7A196C17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521D-26A2-47FB-94BC-FDB47039FC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20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89ECCA-C0C8-4E16-A347-59C38F4D6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4F4DA02-3B8C-47BB-91CA-0978B889A6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386396-CE1A-4F73-B44A-608151EEB2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7BFCF4-E328-4046-9043-99705D3E4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635-FB32-40BC-A663-2E50ABC67049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AD6B90-64E9-4265-9311-15B7E4F3B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7F1F3D-D19F-4B83-8D1B-8AE993576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521D-26A2-47FB-94BC-FDB47039FC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290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874BF0-FDDC-485D-83EC-F66F33F40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EC783D4-CE3C-4DD4-9A55-3956A2AE48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D685CB-CE3A-4C9B-A637-CC7897C62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635-FB32-40BC-A663-2E50ABC67049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B1464C-029B-4791-B0F2-3349CFC59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EA98C7-08EF-4B66-876C-13E8D9770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521D-26A2-47FB-94BC-FDB47039FC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39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7A509EA-D5DA-4FAA-AE88-940E4FBD45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A89C11-4DB8-4D21-941D-95216C0DBA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50B6EF-B659-45DD-96ED-2833561EB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6B635-FB32-40BC-A663-2E50ABC67049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C1B6DB-44E9-4745-9A3A-68E23ACCF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87C770-F835-4EBD-98C1-9B7AB8B1B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521D-26A2-47FB-94BC-FDB47039FC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01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D2D299C-06C9-40CF-84C2-A45F5086F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6BBE98-AB1B-400A-AFFE-AA8EBF990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885B6A-3D5D-4A39-93DE-49E62AABFA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6B635-FB32-40BC-A663-2E50ABC67049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60AC35-C393-4EE0-B8DE-1A36F3A046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072ED6-C99F-4068-B216-822003BC0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1521D-26A2-47FB-94BC-FDB47039FC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813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diagramColors" Target="../diagrams/colors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Layout" Target="../diagrams/layout2.xml"/><Relationship Id="rId5" Type="http://schemas.openxmlformats.org/officeDocument/2006/relationships/diagramQuickStyle" Target="../diagrams/quickStyle1.xml"/><Relationship Id="rId10" Type="http://schemas.openxmlformats.org/officeDocument/2006/relationships/diagramData" Target="../diagrams/data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8.jpeg"/><Relationship Id="rId14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856F23-F0E9-4DD9-9295-F7C77CF459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933" y="2131879"/>
            <a:ext cx="10380133" cy="1740551"/>
          </a:xfrm>
        </p:spPr>
        <p:txBody>
          <a:bodyPr>
            <a:normAutofit/>
          </a:bodyPr>
          <a:lstStyle/>
          <a:p>
            <a:r>
              <a:rPr lang="es-ES" b="1" dirty="0">
                <a:latin typeface="Arial Narrow" panose="020B0606020202030204" pitchFamily="34" charset="0"/>
              </a:rPr>
              <a:t>ÍNDICE METROPOLITANO </a:t>
            </a:r>
            <a:br>
              <a:rPr lang="es-ES" b="1" dirty="0">
                <a:latin typeface="Arial Narrow" panose="020B0606020202030204" pitchFamily="34" charset="0"/>
              </a:rPr>
            </a:br>
            <a:r>
              <a:rPr lang="es-ES" b="1" dirty="0">
                <a:latin typeface="Arial Narrow" panose="020B0606020202030204" pitchFamily="34" charset="0"/>
              </a:rPr>
              <a:t>DE LIBERTAD ECONÓMICA 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D703FF-7F22-4118-BE8A-9C137BC5A7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949589"/>
            <a:ext cx="9144000" cy="585203"/>
          </a:xfrm>
        </p:spPr>
        <p:txBody>
          <a:bodyPr>
            <a:normAutofit/>
          </a:bodyPr>
          <a:lstStyle/>
          <a:p>
            <a:r>
              <a:rPr lang="es-BO" b="1" dirty="0"/>
              <a:t>BOLIVIA 2026</a:t>
            </a:r>
            <a:endParaRPr lang="en-US" b="1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D791DD7-67F5-2D92-831E-FDE0CD5744E7}"/>
              </a:ext>
            </a:extLst>
          </p:cNvPr>
          <p:cNvSpPr/>
          <p:nvPr/>
        </p:nvSpPr>
        <p:spPr>
          <a:xfrm>
            <a:off x="-1" y="-12525"/>
            <a:ext cx="12192001" cy="406400"/>
          </a:xfrm>
          <a:prstGeom prst="rect">
            <a:avLst/>
          </a:prstGeom>
          <a:solidFill>
            <a:srgbClr val="2E4A5C"/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BO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PRESENTACIÓN OFICIAL</a:t>
            </a:r>
          </a:p>
        </p:txBody>
      </p:sp>
      <p:pic>
        <p:nvPicPr>
          <p:cNvPr id="6" name="Picture 4" descr="No hay ninguna descripción de la foto disponible.">
            <a:extLst>
              <a:ext uri="{FF2B5EF4-FFF2-40B4-BE49-F238E27FC236}">
                <a16:creationId xmlns:a16="http://schemas.microsoft.com/office/drawing/2014/main" id="{B8B401BF-A82B-A330-D677-E606DB8C13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8" t="24301" r="14914" b="26440"/>
          <a:stretch/>
        </p:blipFill>
        <p:spPr bwMode="auto">
          <a:xfrm>
            <a:off x="9814373" y="5197156"/>
            <a:ext cx="2377627" cy="166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ubtítulo 2">
            <a:extLst>
              <a:ext uri="{FF2B5EF4-FFF2-40B4-BE49-F238E27FC236}">
                <a16:creationId xmlns:a16="http://schemas.microsoft.com/office/drawing/2014/main" id="{A18AF5B3-C914-7D18-312A-B1D151AB52FC}"/>
              </a:ext>
            </a:extLst>
          </p:cNvPr>
          <p:cNvSpPr txBox="1">
            <a:spLocks/>
          </p:cNvSpPr>
          <p:nvPr/>
        </p:nvSpPr>
        <p:spPr>
          <a:xfrm>
            <a:off x="1523999" y="6272796"/>
            <a:ext cx="9144000" cy="585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BO" i="1" dirty="0"/>
              <a:t>Santa Cruz de la Sierra, marzo de 2026</a:t>
            </a:r>
            <a:endParaRPr lang="en-US" i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1A7B216-B852-450A-BB69-0DBCB300F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471034"/>
            <a:ext cx="1193971" cy="119397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C8AB915-B766-A3B9-2035-C21AE7C815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06" y="459252"/>
            <a:ext cx="1193971" cy="11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74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403BA0A5-A31D-40FD-487F-C7E63F313F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6116" y="7733"/>
            <a:ext cx="4183154" cy="685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31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06F191C-5CED-928C-9FCE-D0EC0B2566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1822" b="24833"/>
          <a:stretch/>
        </p:blipFill>
        <p:spPr>
          <a:xfrm>
            <a:off x="1274915" y="0"/>
            <a:ext cx="9642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61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/>
          <p:cNvCxnSpPr/>
          <p:nvPr/>
        </p:nvCxnSpPr>
        <p:spPr>
          <a:xfrm>
            <a:off x="6110511" y="2104570"/>
            <a:ext cx="0" cy="2046515"/>
          </a:xfrm>
          <a:prstGeom prst="line">
            <a:avLst/>
          </a:prstGeom>
          <a:ln w="38100">
            <a:solidFill>
              <a:srgbClr val="2E4A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/>
          <p:cNvSpPr/>
          <p:nvPr/>
        </p:nvSpPr>
        <p:spPr>
          <a:xfrm>
            <a:off x="6357254" y="1762387"/>
            <a:ext cx="544926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/>
              <a:t>Esta es una presentación basada en evidencia para Bolivia. Es realizada bajo estrictos controles técnicos y el apoyo de </a:t>
            </a:r>
            <a:r>
              <a:rPr lang="es-ES" sz="2000" b="1" dirty="0"/>
              <a:t>Atlas Network </a:t>
            </a:r>
            <a:r>
              <a:rPr lang="es-ES" sz="2000" dirty="0"/>
              <a:t>y el rigor técnico del </a:t>
            </a:r>
            <a:r>
              <a:rPr lang="es-ES" sz="2000" b="1" dirty="0"/>
              <a:t>Fraser </a:t>
            </a:r>
            <a:r>
              <a:rPr lang="es-ES" sz="2000" b="1" dirty="0" err="1"/>
              <a:t>Institute</a:t>
            </a:r>
            <a:r>
              <a:rPr lang="es-ES" sz="2000" dirty="0"/>
              <a:t>, organizaciones ampliamente reconocidas por sus trabajos de incidencia mundial en aras de una sociedad más libre.</a:t>
            </a:r>
          </a:p>
          <a:p>
            <a:endParaRPr lang="es-ES" sz="2000" dirty="0"/>
          </a:p>
          <a:p>
            <a:r>
              <a:rPr lang="es-ES" sz="2000" dirty="0"/>
              <a:t>Para ahondar más sobre el índice metropolitano de libertad económica, </a:t>
            </a:r>
            <a:r>
              <a:rPr lang="es-ES" sz="2000" b="1" i="1" dirty="0"/>
              <a:t>no dude en contactarse.</a:t>
            </a:r>
            <a:endParaRPr lang="es-BO" sz="2000" b="1" i="1" dirty="0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6727EEE-0A9C-4FC2-854D-98BEA3E33CBC}"/>
              </a:ext>
            </a:extLst>
          </p:cNvPr>
          <p:cNvSpPr txBox="1">
            <a:spLocks/>
          </p:cNvSpPr>
          <p:nvPr/>
        </p:nvSpPr>
        <p:spPr>
          <a:xfrm>
            <a:off x="0" y="6381750"/>
            <a:ext cx="12192000" cy="476250"/>
          </a:xfrm>
          <a:prstGeom prst="rect">
            <a:avLst/>
          </a:prstGeom>
          <a:solidFill>
            <a:srgbClr val="2E4A5C"/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>
                <a:solidFill>
                  <a:schemeClr val="bg1"/>
                </a:solidFill>
              </a:rPr>
              <a:t>caramayoarce@gmail.com - (+591) 76694294 </a:t>
            </a:r>
          </a:p>
        </p:txBody>
      </p:sp>
      <p:pic>
        <p:nvPicPr>
          <p:cNvPr id="8" name="Picture 4" descr="No hay ninguna descripción de la foto disponible.">
            <a:extLst>
              <a:ext uri="{FF2B5EF4-FFF2-40B4-BE49-F238E27FC236}">
                <a16:creationId xmlns:a16="http://schemas.microsoft.com/office/drawing/2014/main" id="{0C0BBF62-1162-33AE-D3B8-9FB98F6E03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8" t="24301" r="14914" b="26440"/>
          <a:stretch/>
        </p:blipFill>
        <p:spPr bwMode="auto">
          <a:xfrm>
            <a:off x="1877704" y="2028370"/>
            <a:ext cx="3712191" cy="259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212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/>
          <p:cNvCxnSpPr/>
          <p:nvPr/>
        </p:nvCxnSpPr>
        <p:spPr>
          <a:xfrm>
            <a:off x="6110511" y="3138889"/>
            <a:ext cx="0" cy="2046515"/>
          </a:xfrm>
          <a:prstGeom prst="line">
            <a:avLst/>
          </a:prstGeom>
          <a:ln w="38100">
            <a:solidFill>
              <a:srgbClr val="2E4A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/>
          <p:cNvSpPr/>
          <p:nvPr/>
        </p:nvSpPr>
        <p:spPr>
          <a:xfrm>
            <a:off x="6339325" y="3192650"/>
            <a:ext cx="544926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/>
              <a:t>Nuestro hito:</a:t>
            </a:r>
          </a:p>
          <a:p>
            <a:r>
              <a:rPr lang="es-ES" sz="2000" b="1" i="1" dirty="0"/>
              <a:t>	</a:t>
            </a:r>
          </a:p>
          <a:p>
            <a:r>
              <a:rPr lang="es-ES" sz="2000" b="1" i="1" dirty="0"/>
              <a:t>	Desde 2025, FGA es parte de la red 	mundial de libertad económica del Fraser 	</a:t>
            </a:r>
            <a:r>
              <a:rPr lang="es-ES" sz="2000" b="1" i="1" dirty="0" err="1"/>
              <a:t>Institute</a:t>
            </a:r>
            <a:r>
              <a:rPr lang="es-ES" sz="2000" b="1" i="1" dirty="0"/>
              <a:t> 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56727EEE-0A9C-4FC2-854D-98BEA3E33CBC}"/>
              </a:ext>
            </a:extLst>
          </p:cNvPr>
          <p:cNvSpPr txBox="1">
            <a:spLocks/>
          </p:cNvSpPr>
          <p:nvPr/>
        </p:nvSpPr>
        <p:spPr>
          <a:xfrm>
            <a:off x="0" y="6381750"/>
            <a:ext cx="12192000" cy="476250"/>
          </a:xfrm>
          <a:prstGeom prst="rect">
            <a:avLst/>
          </a:prstGeom>
          <a:solidFill>
            <a:srgbClr val="2E4A5C"/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>
                <a:solidFill>
                  <a:schemeClr val="bg1"/>
                </a:solidFill>
              </a:rPr>
              <a:t>caramayoarce@gmail.com - (+591) 76694294 - @</a:t>
            </a:r>
            <a:r>
              <a:rPr lang="es-ES" dirty="0" err="1">
                <a:solidFill>
                  <a:schemeClr val="bg1"/>
                </a:solidFill>
              </a:rPr>
              <a:t>caramayoarce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8" name="Picture 4" descr="No hay ninguna descripción de la foto disponible.">
            <a:extLst>
              <a:ext uri="{FF2B5EF4-FFF2-40B4-BE49-F238E27FC236}">
                <a16:creationId xmlns:a16="http://schemas.microsoft.com/office/drawing/2014/main" id="{0C0BBF62-1162-33AE-D3B8-9FB98F6E03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8" t="24301" r="14914" b="26440"/>
          <a:stretch/>
        </p:blipFill>
        <p:spPr bwMode="auto">
          <a:xfrm>
            <a:off x="4390498" y="127920"/>
            <a:ext cx="3712191" cy="259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91805F6D-2F05-2437-85DB-EA5C264056F5}"/>
              </a:ext>
            </a:extLst>
          </p:cNvPr>
          <p:cNvSpPr/>
          <p:nvPr/>
        </p:nvSpPr>
        <p:spPr>
          <a:xfrm>
            <a:off x="403414" y="3192650"/>
            <a:ext cx="544926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/>
              <a:t>Nuestros principios:</a:t>
            </a:r>
          </a:p>
          <a:p>
            <a:r>
              <a:rPr lang="es-ES" sz="2000" b="1" i="1" dirty="0"/>
              <a:t>	</a:t>
            </a:r>
          </a:p>
          <a:p>
            <a:r>
              <a:rPr lang="es-ES" sz="2000" b="1" i="1" dirty="0"/>
              <a:t>	Libertad económica</a:t>
            </a:r>
          </a:p>
          <a:p>
            <a:r>
              <a:rPr lang="es-ES" sz="2000" b="1" i="1" dirty="0"/>
              <a:t>	Dignidad humana</a:t>
            </a:r>
          </a:p>
          <a:p>
            <a:r>
              <a:rPr lang="es-ES" sz="2000" b="1" i="1" dirty="0"/>
              <a:t>	Sostenibilidad basada en evidencia</a:t>
            </a:r>
          </a:p>
          <a:p>
            <a:endParaRPr lang="es-ES" sz="2000" b="1" i="1" dirty="0"/>
          </a:p>
          <a:p>
            <a:endParaRPr lang="es-BO" sz="2000" b="1" i="1" dirty="0"/>
          </a:p>
        </p:txBody>
      </p:sp>
    </p:spTree>
    <p:extLst>
      <p:ext uri="{BB962C8B-B14F-4D97-AF65-F5344CB8AC3E}">
        <p14:creationId xmlns:p14="http://schemas.microsoft.com/office/powerpoint/2010/main" val="1289388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elogramo 4">
            <a:extLst>
              <a:ext uri="{FF2B5EF4-FFF2-40B4-BE49-F238E27FC236}">
                <a16:creationId xmlns:a16="http://schemas.microsoft.com/office/drawing/2014/main" id="{1BF81204-6F9C-486A-2B0C-D2261CE7F1C4}"/>
              </a:ext>
            </a:extLst>
          </p:cNvPr>
          <p:cNvSpPr/>
          <p:nvPr/>
        </p:nvSpPr>
        <p:spPr>
          <a:xfrm rot="10800000">
            <a:off x="0" y="0"/>
            <a:ext cx="3874317" cy="6858000"/>
          </a:xfrm>
          <a:custGeom>
            <a:avLst/>
            <a:gdLst>
              <a:gd name="connsiteX0" fmla="*/ 0 w 4252425"/>
              <a:gd name="connsiteY0" fmla="*/ 6864214 h 6864214"/>
              <a:gd name="connsiteX1" fmla="*/ 1063106 w 4252425"/>
              <a:gd name="connsiteY1" fmla="*/ 0 h 6864214"/>
              <a:gd name="connsiteX2" fmla="*/ 4252425 w 4252425"/>
              <a:gd name="connsiteY2" fmla="*/ 0 h 6864214"/>
              <a:gd name="connsiteX3" fmla="*/ 3189319 w 4252425"/>
              <a:gd name="connsiteY3" fmla="*/ 6864214 h 6864214"/>
              <a:gd name="connsiteX4" fmla="*/ 0 w 4252425"/>
              <a:gd name="connsiteY4" fmla="*/ 6864214 h 6864214"/>
              <a:gd name="connsiteX0" fmla="*/ 0 w 3221911"/>
              <a:gd name="connsiteY0" fmla="*/ 6864214 h 6864214"/>
              <a:gd name="connsiteX1" fmla="*/ 1063106 w 3221911"/>
              <a:gd name="connsiteY1" fmla="*/ 0 h 6864214"/>
              <a:gd name="connsiteX2" fmla="*/ 3221911 w 3221911"/>
              <a:gd name="connsiteY2" fmla="*/ 14514 h 6864214"/>
              <a:gd name="connsiteX3" fmla="*/ 3189319 w 3221911"/>
              <a:gd name="connsiteY3" fmla="*/ 6864214 h 6864214"/>
              <a:gd name="connsiteX4" fmla="*/ 0 w 3221911"/>
              <a:gd name="connsiteY4" fmla="*/ 6864214 h 6864214"/>
              <a:gd name="connsiteX0" fmla="*/ 0 w 3189319"/>
              <a:gd name="connsiteY0" fmla="*/ 6864214 h 6864214"/>
              <a:gd name="connsiteX1" fmla="*/ 1063106 w 3189319"/>
              <a:gd name="connsiteY1" fmla="*/ 0 h 6864214"/>
              <a:gd name="connsiteX2" fmla="*/ 3088561 w 3189319"/>
              <a:gd name="connsiteY2" fmla="*/ 14514 h 6864214"/>
              <a:gd name="connsiteX3" fmla="*/ 3189319 w 3189319"/>
              <a:gd name="connsiteY3" fmla="*/ 6864214 h 6864214"/>
              <a:gd name="connsiteX4" fmla="*/ 0 w 3189319"/>
              <a:gd name="connsiteY4" fmla="*/ 6864214 h 6864214"/>
              <a:gd name="connsiteX0" fmla="*/ 0 w 3088561"/>
              <a:gd name="connsiteY0" fmla="*/ 6864214 h 6864214"/>
              <a:gd name="connsiteX1" fmla="*/ 1063106 w 3088561"/>
              <a:gd name="connsiteY1" fmla="*/ 0 h 6864214"/>
              <a:gd name="connsiteX2" fmla="*/ 3088561 w 3088561"/>
              <a:gd name="connsiteY2" fmla="*/ 14514 h 6864214"/>
              <a:gd name="connsiteX3" fmla="*/ 3055969 w 3088561"/>
              <a:gd name="connsiteY3" fmla="*/ 6387964 h 6864214"/>
              <a:gd name="connsiteX4" fmla="*/ 0 w 3088561"/>
              <a:gd name="connsiteY4" fmla="*/ 6864214 h 6864214"/>
              <a:gd name="connsiteX0" fmla="*/ 0 w 2840911"/>
              <a:gd name="connsiteY0" fmla="*/ 6445114 h 6445114"/>
              <a:gd name="connsiteX1" fmla="*/ 815456 w 2840911"/>
              <a:gd name="connsiteY1" fmla="*/ 0 h 6445114"/>
              <a:gd name="connsiteX2" fmla="*/ 2840911 w 2840911"/>
              <a:gd name="connsiteY2" fmla="*/ 14514 h 6445114"/>
              <a:gd name="connsiteX3" fmla="*/ 2808319 w 2840911"/>
              <a:gd name="connsiteY3" fmla="*/ 6387964 h 6445114"/>
              <a:gd name="connsiteX4" fmla="*/ 0 w 2840911"/>
              <a:gd name="connsiteY4" fmla="*/ 6445114 h 6445114"/>
              <a:gd name="connsiteX0" fmla="*/ 0 w 2846419"/>
              <a:gd name="connsiteY0" fmla="*/ 6445114 h 6502264"/>
              <a:gd name="connsiteX1" fmla="*/ 815456 w 2846419"/>
              <a:gd name="connsiteY1" fmla="*/ 0 h 6502264"/>
              <a:gd name="connsiteX2" fmla="*/ 2840911 w 2846419"/>
              <a:gd name="connsiteY2" fmla="*/ 14514 h 6502264"/>
              <a:gd name="connsiteX3" fmla="*/ 2846419 w 2846419"/>
              <a:gd name="connsiteY3" fmla="*/ 6502264 h 6502264"/>
              <a:gd name="connsiteX4" fmla="*/ 0 w 2846419"/>
              <a:gd name="connsiteY4" fmla="*/ 6445114 h 6502264"/>
              <a:gd name="connsiteX0" fmla="*/ 0 w 2884519"/>
              <a:gd name="connsiteY0" fmla="*/ 6502264 h 6502264"/>
              <a:gd name="connsiteX1" fmla="*/ 853556 w 2884519"/>
              <a:gd name="connsiteY1" fmla="*/ 0 h 6502264"/>
              <a:gd name="connsiteX2" fmla="*/ 2879011 w 2884519"/>
              <a:gd name="connsiteY2" fmla="*/ 14514 h 6502264"/>
              <a:gd name="connsiteX3" fmla="*/ 2884519 w 2884519"/>
              <a:gd name="connsiteY3" fmla="*/ 6502264 h 6502264"/>
              <a:gd name="connsiteX4" fmla="*/ 0 w 2884519"/>
              <a:gd name="connsiteY4" fmla="*/ 6502264 h 650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4519" h="6502264">
                <a:moveTo>
                  <a:pt x="0" y="6502264"/>
                </a:moveTo>
                <a:lnTo>
                  <a:pt x="853556" y="0"/>
                </a:lnTo>
                <a:lnTo>
                  <a:pt x="2879011" y="14514"/>
                </a:lnTo>
                <a:lnTo>
                  <a:pt x="2884519" y="6502264"/>
                </a:lnTo>
                <a:lnTo>
                  <a:pt x="0" y="6502264"/>
                </a:lnTo>
                <a:close/>
              </a:path>
            </a:pathLst>
          </a:custGeom>
          <a:solidFill>
            <a:srgbClr val="16182D"/>
          </a:solidFill>
          <a:ln>
            <a:solidFill>
              <a:srgbClr val="1618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40" name="Picture 4" descr="No hay ninguna descripción de la foto disponible.">
            <a:extLst>
              <a:ext uri="{FF2B5EF4-FFF2-40B4-BE49-F238E27FC236}">
                <a16:creationId xmlns:a16="http://schemas.microsoft.com/office/drawing/2014/main" id="{C6DD7C97-BD39-8732-45C0-9544359257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8" t="24301" r="14914" b="26440"/>
          <a:stretch/>
        </p:blipFill>
        <p:spPr bwMode="auto">
          <a:xfrm>
            <a:off x="10895828" y="5952585"/>
            <a:ext cx="1296172" cy="90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B8C07462-160E-571F-4DD8-C78EA76846AA}"/>
              </a:ext>
            </a:extLst>
          </p:cNvPr>
          <p:cNvSpPr txBox="1"/>
          <p:nvPr/>
        </p:nvSpPr>
        <p:spPr>
          <a:xfrm>
            <a:off x="4625749" y="2274838"/>
            <a:ext cx="7140947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BO" dirty="0"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A partir de agosto de 2025, l</a:t>
            </a:r>
            <a:r>
              <a:rPr lang="es-BO" sz="1800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a </a:t>
            </a:r>
            <a:r>
              <a:rPr lang="es-BO" sz="1800" b="1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Fundación Gobierno Abierto (FGA)</a:t>
            </a:r>
            <a:r>
              <a:rPr lang="es-BO" sz="1800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 tiene el honor de ser oficialmente reconocida por el </a:t>
            </a:r>
            <a:r>
              <a:rPr lang="es-BO" sz="1800" b="1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Fraser </a:t>
            </a:r>
            <a:r>
              <a:rPr lang="es-BO" sz="1800" b="1" dirty="0" err="1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Institute</a:t>
            </a:r>
            <a:r>
              <a:rPr lang="es-BO" sz="1800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 como </a:t>
            </a:r>
            <a:r>
              <a:rPr lang="es-BO" sz="1800" b="1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miembro asociado de la </a:t>
            </a:r>
            <a:r>
              <a:rPr lang="es-BO" sz="1800" b="1" i="1" dirty="0" err="1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Economic</a:t>
            </a:r>
            <a:r>
              <a:rPr lang="es-BO" sz="1800" b="1" i="1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es-BO" sz="1800" b="1" i="1" dirty="0" err="1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Freedom</a:t>
            </a:r>
            <a:r>
              <a:rPr lang="es-BO" sz="1800" b="1" i="1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es-BO" sz="1800" b="1" i="1" dirty="0" err="1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of</a:t>
            </a:r>
            <a:r>
              <a:rPr lang="es-BO" sz="1800" b="1" i="1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es-BO" sz="1800" b="1" i="1" dirty="0" err="1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the</a:t>
            </a:r>
            <a:r>
              <a:rPr lang="es-BO" sz="1800" b="1" i="1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es-BO" sz="1800" b="1" i="1" dirty="0" err="1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World</a:t>
            </a:r>
            <a:r>
              <a:rPr lang="es-BO" sz="1800" b="1" i="1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 Network</a:t>
            </a:r>
            <a:r>
              <a:rPr lang="es-BO" sz="1800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. </a:t>
            </a:r>
          </a:p>
          <a:p>
            <a:endParaRPr lang="es-BO" dirty="0">
              <a:latin typeface="Aptos Narrow" panose="020B0004020202020204" pitchFamily="34" charset="0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r>
              <a:rPr lang="es-BO" sz="1800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Este reconocimiento avala formalmente a la FGA para </a:t>
            </a:r>
            <a:r>
              <a:rPr lang="es-BO" sz="1800" b="1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promover el informe del Índice de Libertad Económica en los ámbitos local, nacional e internacional</a:t>
            </a:r>
            <a:r>
              <a:rPr lang="es-BO" sz="1800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 junto a la red global de más de 100 </a:t>
            </a:r>
            <a:r>
              <a:rPr lang="es-BO" sz="1800" dirty="0" err="1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think</a:t>
            </a:r>
            <a:r>
              <a:rPr lang="es-BO" sz="1800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es-BO" sz="1800" dirty="0" err="1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tanks</a:t>
            </a:r>
            <a:r>
              <a:rPr lang="es-BO" sz="1800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 que colaboran con el Fraser </a:t>
            </a:r>
            <a:r>
              <a:rPr lang="es-BO" sz="1800" dirty="0" err="1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Institute</a:t>
            </a:r>
            <a:r>
              <a:rPr lang="es-BO" sz="1800" dirty="0">
                <a:effectLst/>
                <a:latin typeface="Aptos Narrow" panose="020B000402020202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 en la difusión de este índice.</a:t>
            </a:r>
          </a:p>
          <a:p>
            <a:endParaRPr lang="es-BO" sz="2800" i="1" dirty="0">
              <a:solidFill>
                <a:srgbClr val="16182D"/>
              </a:solidFill>
              <a:latin typeface="Aptos Narrow" panose="020B0004020202020204" pitchFamily="34" charset="0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A1F74FC-F3E3-DBD0-40E4-51243EB422BE}"/>
              </a:ext>
            </a:extLst>
          </p:cNvPr>
          <p:cNvSpPr txBox="1"/>
          <p:nvPr/>
        </p:nvSpPr>
        <p:spPr>
          <a:xfrm>
            <a:off x="184095" y="351954"/>
            <a:ext cx="3483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1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BO" sz="3600" i="1" dirty="0">
                <a:solidFill>
                  <a:srgbClr val="EFEFEF"/>
                </a:solidFill>
              </a:rPr>
              <a:t>ANTECEDENTES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246CAEB-E8BE-086C-24E4-31AFE9846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708" y="5952584"/>
            <a:ext cx="912899" cy="905416"/>
          </a:xfrm>
          <a:prstGeom prst="rect">
            <a:avLst/>
          </a:prstGeom>
        </p:spPr>
      </p:pic>
      <p:pic>
        <p:nvPicPr>
          <p:cNvPr id="10" name="Picture 4" descr="No hay ninguna descripción de la foto disponible.">
            <a:extLst>
              <a:ext uri="{FF2B5EF4-FFF2-40B4-BE49-F238E27FC236}">
                <a16:creationId xmlns:a16="http://schemas.microsoft.com/office/drawing/2014/main" id="{889BFBE5-8AC9-9800-D080-A1C642B93C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8" t="24301" r="14914" b="26440"/>
          <a:stretch/>
        </p:blipFill>
        <p:spPr bwMode="auto">
          <a:xfrm>
            <a:off x="10895827" y="5952584"/>
            <a:ext cx="1296173" cy="90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EFDEB97-25E7-E397-3C79-4D2372E43029}"/>
              </a:ext>
            </a:extLst>
          </p:cNvPr>
          <p:cNvSpPr txBox="1"/>
          <p:nvPr/>
        </p:nvSpPr>
        <p:spPr>
          <a:xfrm>
            <a:off x="206963" y="1205093"/>
            <a:ext cx="2772719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- Fundado en 1974, el Fraser </a:t>
            </a:r>
            <a:r>
              <a:rPr lang="es-ES" dirty="0" err="1">
                <a:solidFill>
                  <a:schemeClr val="bg1">
                    <a:lumMod val="85000"/>
                  </a:schemeClr>
                </a:solidFill>
              </a:rPr>
              <a:t>Institute</a:t>
            </a: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 es el autor del índice de libertad económica y es utilizado por el Banco Mundial, FMI, OCDE, etc.</a:t>
            </a:r>
          </a:p>
          <a:p>
            <a:endParaRPr lang="es-ES" dirty="0">
              <a:solidFill>
                <a:schemeClr val="bg1">
                  <a:lumMod val="85000"/>
                </a:schemeClr>
              </a:solidFill>
            </a:endParaRPr>
          </a:p>
          <a:p>
            <a:endParaRPr lang="es-E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- El 25 septiembre de 2025, se lanzó el índice de libertad económica a nivel mundial con nuestra membresía reconocida en el informe.</a:t>
            </a:r>
          </a:p>
          <a:p>
            <a:endParaRPr lang="es-ES" dirty="0">
              <a:solidFill>
                <a:schemeClr val="bg1">
                  <a:lumMod val="85000"/>
                </a:schemeClr>
              </a:solidFill>
            </a:endParaRPr>
          </a:p>
          <a:p>
            <a:endParaRPr lang="es-E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- El índice de libertad económica es presentado por el Fraser </a:t>
            </a:r>
            <a:r>
              <a:rPr lang="es-ES" dirty="0" err="1">
                <a:solidFill>
                  <a:schemeClr val="bg1">
                    <a:lumMod val="85000"/>
                  </a:schemeClr>
                </a:solidFill>
              </a:rPr>
              <a:t>Institute</a:t>
            </a: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 desde </a:t>
            </a:r>
            <a:r>
              <a:rPr lang="es-ES" dirty="0">
                <a:solidFill>
                  <a:schemeClr val="bg2">
                    <a:lumMod val="90000"/>
                  </a:schemeClr>
                </a:solidFill>
              </a:rPr>
              <a:t>1996</a:t>
            </a: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  <a:p>
            <a:endParaRPr lang="es-ES" dirty="0">
              <a:solidFill>
                <a:schemeClr val="bg1">
                  <a:lumMod val="85000"/>
                </a:schemeClr>
              </a:solidFill>
            </a:endParaRPr>
          </a:p>
          <a:p>
            <a:endParaRPr lang="es-E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776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elogramo 4">
            <a:extLst>
              <a:ext uri="{FF2B5EF4-FFF2-40B4-BE49-F238E27FC236}">
                <a16:creationId xmlns:a16="http://schemas.microsoft.com/office/drawing/2014/main" id="{1BF81204-6F9C-486A-2B0C-D2261CE7F1C4}"/>
              </a:ext>
            </a:extLst>
          </p:cNvPr>
          <p:cNvSpPr/>
          <p:nvPr/>
        </p:nvSpPr>
        <p:spPr>
          <a:xfrm rot="10800000">
            <a:off x="-4663" y="0"/>
            <a:ext cx="3874317" cy="6858000"/>
          </a:xfrm>
          <a:custGeom>
            <a:avLst/>
            <a:gdLst>
              <a:gd name="connsiteX0" fmla="*/ 0 w 4252425"/>
              <a:gd name="connsiteY0" fmla="*/ 6864214 h 6864214"/>
              <a:gd name="connsiteX1" fmla="*/ 1063106 w 4252425"/>
              <a:gd name="connsiteY1" fmla="*/ 0 h 6864214"/>
              <a:gd name="connsiteX2" fmla="*/ 4252425 w 4252425"/>
              <a:gd name="connsiteY2" fmla="*/ 0 h 6864214"/>
              <a:gd name="connsiteX3" fmla="*/ 3189319 w 4252425"/>
              <a:gd name="connsiteY3" fmla="*/ 6864214 h 6864214"/>
              <a:gd name="connsiteX4" fmla="*/ 0 w 4252425"/>
              <a:gd name="connsiteY4" fmla="*/ 6864214 h 6864214"/>
              <a:gd name="connsiteX0" fmla="*/ 0 w 3221911"/>
              <a:gd name="connsiteY0" fmla="*/ 6864214 h 6864214"/>
              <a:gd name="connsiteX1" fmla="*/ 1063106 w 3221911"/>
              <a:gd name="connsiteY1" fmla="*/ 0 h 6864214"/>
              <a:gd name="connsiteX2" fmla="*/ 3221911 w 3221911"/>
              <a:gd name="connsiteY2" fmla="*/ 14514 h 6864214"/>
              <a:gd name="connsiteX3" fmla="*/ 3189319 w 3221911"/>
              <a:gd name="connsiteY3" fmla="*/ 6864214 h 6864214"/>
              <a:gd name="connsiteX4" fmla="*/ 0 w 3221911"/>
              <a:gd name="connsiteY4" fmla="*/ 6864214 h 6864214"/>
              <a:gd name="connsiteX0" fmla="*/ 0 w 3189319"/>
              <a:gd name="connsiteY0" fmla="*/ 6864214 h 6864214"/>
              <a:gd name="connsiteX1" fmla="*/ 1063106 w 3189319"/>
              <a:gd name="connsiteY1" fmla="*/ 0 h 6864214"/>
              <a:gd name="connsiteX2" fmla="*/ 3088561 w 3189319"/>
              <a:gd name="connsiteY2" fmla="*/ 14514 h 6864214"/>
              <a:gd name="connsiteX3" fmla="*/ 3189319 w 3189319"/>
              <a:gd name="connsiteY3" fmla="*/ 6864214 h 6864214"/>
              <a:gd name="connsiteX4" fmla="*/ 0 w 3189319"/>
              <a:gd name="connsiteY4" fmla="*/ 6864214 h 6864214"/>
              <a:gd name="connsiteX0" fmla="*/ 0 w 3088561"/>
              <a:gd name="connsiteY0" fmla="*/ 6864214 h 6864214"/>
              <a:gd name="connsiteX1" fmla="*/ 1063106 w 3088561"/>
              <a:gd name="connsiteY1" fmla="*/ 0 h 6864214"/>
              <a:gd name="connsiteX2" fmla="*/ 3088561 w 3088561"/>
              <a:gd name="connsiteY2" fmla="*/ 14514 h 6864214"/>
              <a:gd name="connsiteX3" fmla="*/ 3055969 w 3088561"/>
              <a:gd name="connsiteY3" fmla="*/ 6387964 h 6864214"/>
              <a:gd name="connsiteX4" fmla="*/ 0 w 3088561"/>
              <a:gd name="connsiteY4" fmla="*/ 6864214 h 6864214"/>
              <a:gd name="connsiteX0" fmla="*/ 0 w 2840911"/>
              <a:gd name="connsiteY0" fmla="*/ 6445114 h 6445114"/>
              <a:gd name="connsiteX1" fmla="*/ 815456 w 2840911"/>
              <a:gd name="connsiteY1" fmla="*/ 0 h 6445114"/>
              <a:gd name="connsiteX2" fmla="*/ 2840911 w 2840911"/>
              <a:gd name="connsiteY2" fmla="*/ 14514 h 6445114"/>
              <a:gd name="connsiteX3" fmla="*/ 2808319 w 2840911"/>
              <a:gd name="connsiteY3" fmla="*/ 6387964 h 6445114"/>
              <a:gd name="connsiteX4" fmla="*/ 0 w 2840911"/>
              <a:gd name="connsiteY4" fmla="*/ 6445114 h 6445114"/>
              <a:gd name="connsiteX0" fmla="*/ 0 w 2846419"/>
              <a:gd name="connsiteY0" fmla="*/ 6445114 h 6502264"/>
              <a:gd name="connsiteX1" fmla="*/ 815456 w 2846419"/>
              <a:gd name="connsiteY1" fmla="*/ 0 h 6502264"/>
              <a:gd name="connsiteX2" fmla="*/ 2840911 w 2846419"/>
              <a:gd name="connsiteY2" fmla="*/ 14514 h 6502264"/>
              <a:gd name="connsiteX3" fmla="*/ 2846419 w 2846419"/>
              <a:gd name="connsiteY3" fmla="*/ 6502264 h 6502264"/>
              <a:gd name="connsiteX4" fmla="*/ 0 w 2846419"/>
              <a:gd name="connsiteY4" fmla="*/ 6445114 h 6502264"/>
              <a:gd name="connsiteX0" fmla="*/ 0 w 2884519"/>
              <a:gd name="connsiteY0" fmla="*/ 6502264 h 6502264"/>
              <a:gd name="connsiteX1" fmla="*/ 853556 w 2884519"/>
              <a:gd name="connsiteY1" fmla="*/ 0 h 6502264"/>
              <a:gd name="connsiteX2" fmla="*/ 2879011 w 2884519"/>
              <a:gd name="connsiteY2" fmla="*/ 14514 h 6502264"/>
              <a:gd name="connsiteX3" fmla="*/ 2884519 w 2884519"/>
              <a:gd name="connsiteY3" fmla="*/ 6502264 h 6502264"/>
              <a:gd name="connsiteX4" fmla="*/ 0 w 2884519"/>
              <a:gd name="connsiteY4" fmla="*/ 6502264 h 650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4519" h="6502264">
                <a:moveTo>
                  <a:pt x="0" y="6502264"/>
                </a:moveTo>
                <a:lnTo>
                  <a:pt x="853556" y="0"/>
                </a:lnTo>
                <a:lnTo>
                  <a:pt x="2879011" y="14514"/>
                </a:lnTo>
                <a:lnTo>
                  <a:pt x="2884519" y="6502264"/>
                </a:lnTo>
                <a:lnTo>
                  <a:pt x="0" y="6502264"/>
                </a:lnTo>
                <a:close/>
              </a:path>
            </a:pathLst>
          </a:custGeom>
          <a:solidFill>
            <a:srgbClr val="16182D"/>
          </a:solidFill>
          <a:ln>
            <a:solidFill>
              <a:srgbClr val="1618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40" name="Picture 4" descr="No hay ninguna descripción de la foto disponible.">
            <a:extLst>
              <a:ext uri="{FF2B5EF4-FFF2-40B4-BE49-F238E27FC236}">
                <a16:creationId xmlns:a16="http://schemas.microsoft.com/office/drawing/2014/main" id="{C6DD7C97-BD39-8732-45C0-9544359257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8" t="24301" r="14914" b="26440"/>
          <a:stretch/>
        </p:blipFill>
        <p:spPr bwMode="auto">
          <a:xfrm>
            <a:off x="10895828" y="5952585"/>
            <a:ext cx="1296172" cy="90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899BD9D5-A666-BDC4-60EF-0D418A01E393}"/>
              </a:ext>
            </a:extLst>
          </p:cNvPr>
          <p:cNvSpPr txBox="1"/>
          <p:nvPr/>
        </p:nvSpPr>
        <p:spPr>
          <a:xfrm>
            <a:off x="3667448" y="6251403"/>
            <a:ext cx="76106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/>
              <a:t>Fuente: Fraser </a:t>
            </a:r>
            <a:r>
              <a:rPr lang="es-ES" sz="1400" i="1" dirty="0" err="1"/>
              <a:t>Institute</a:t>
            </a:r>
            <a:r>
              <a:rPr lang="es-ES" sz="1400" i="1" dirty="0"/>
              <a:t> – “</a:t>
            </a:r>
            <a:r>
              <a:rPr lang="es-ES" sz="1400" i="1" dirty="0" err="1"/>
              <a:t>Economic</a:t>
            </a:r>
            <a:r>
              <a:rPr lang="es-ES" sz="1400" i="1" dirty="0"/>
              <a:t> </a:t>
            </a:r>
            <a:r>
              <a:rPr lang="es-ES" sz="1400" i="1" dirty="0" err="1"/>
              <a:t>freedom</a:t>
            </a:r>
            <a:r>
              <a:rPr lang="es-ES" sz="1400" i="1" dirty="0"/>
              <a:t> </a:t>
            </a:r>
            <a:r>
              <a:rPr lang="es-ES" sz="1400" i="1" dirty="0" err="1"/>
              <a:t>of</a:t>
            </a:r>
            <a:r>
              <a:rPr lang="es-ES" sz="1400" i="1" dirty="0"/>
              <a:t> </a:t>
            </a:r>
            <a:r>
              <a:rPr lang="es-ES" sz="1400" i="1" dirty="0" err="1"/>
              <a:t>the</a:t>
            </a:r>
            <a:r>
              <a:rPr lang="es-ES" sz="1400" i="1" dirty="0"/>
              <a:t> </a:t>
            </a:r>
            <a:r>
              <a:rPr lang="es-ES" sz="1400" i="1" dirty="0" err="1"/>
              <a:t>world</a:t>
            </a:r>
            <a:r>
              <a:rPr lang="es-ES" sz="1400" i="1" dirty="0"/>
              <a:t>”. 2025.</a:t>
            </a:r>
            <a:endParaRPr lang="es-BO" sz="1400" i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A1F74FC-F3E3-DBD0-40E4-51243EB422BE}"/>
              </a:ext>
            </a:extLst>
          </p:cNvPr>
          <p:cNvSpPr txBox="1"/>
          <p:nvPr/>
        </p:nvSpPr>
        <p:spPr>
          <a:xfrm>
            <a:off x="184095" y="351954"/>
            <a:ext cx="348335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1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BO" sz="3600" i="1" dirty="0">
                <a:solidFill>
                  <a:srgbClr val="EFEFEF"/>
                </a:solidFill>
              </a:rPr>
              <a:t>¿QUÉ MIDE EL ÍNDICE DE LIBERTAD ECONÓMICA?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466566A-8CD4-5B4C-D7A9-83DAE6166972}"/>
              </a:ext>
            </a:extLst>
          </p:cNvPr>
          <p:cNvSpPr txBox="1"/>
          <p:nvPr/>
        </p:nvSpPr>
        <p:spPr>
          <a:xfrm>
            <a:off x="184094" y="3012232"/>
            <a:ext cx="263793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bg2">
                    <a:lumMod val="90000"/>
                  </a:schemeClr>
                </a:solidFill>
              </a:rPr>
              <a:t>La mayoría de los datos del índice de libertad económica provienen de fuentes como el Fondo Monetario Internacional, el Banco Mundial o el </a:t>
            </a:r>
            <a:r>
              <a:rPr lang="es-ES" dirty="0" err="1">
                <a:solidFill>
                  <a:schemeClr val="bg2">
                    <a:lumMod val="90000"/>
                  </a:schemeClr>
                </a:solidFill>
              </a:rPr>
              <a:t>The</a:t>
            </a:r>
            <a:r>
              <a:rPr lang="es-ES" dirty="0">
                <a:solidFill>
                  <a:schemeClr val="bg2">
                    <a:lumMod val="90000"/>
                  </a:schemeClr>
                </a:solidFill>
              </a:rPr>
              <a:t> Economist </a:t>
            </a:r>
            <a:r>
              <a:rPr lang="es-ES" dirty="0" err="1">
                <a:solidFill>
                  <a:schemeClr val="bg2">
                    <a:lumMod val="90000"/>
                  </a:schemeClr>
                </a:solidFill>
              </a:rPr>
              <a:t>Intelligence</a:t>
            </a:r>
            <a:r>
              <a:rPr lang="es-ES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s-ES" dirty="0" err="1">
                <a:solidFill>
                  <a:schemeClr val="bg2">
                    <a:lumMod val="90000"/>
                  </a:schemeClr>
                </a:solidFill>
              </a:rPr>
              <a:t>Unit</a:t>
            </a:r>
            <a:r>
              <a:rPr lang="es-ES" dirty="0">
                <a:solidFill>
                  <a:schemeClr val="bg2">
                    <a:lumMod val="90000"/>
                  </a:schemeClr>
                </a:solidFill>
              </a:rPr>
              <a:t>, avalados por los </a:t>
            </a:r>
            <a:r>
              <a:rPr lang="es-ES" dirty="0" err="1">
                <a:solidFill>
                  <a:schemeClr val="bg2">
                    <a:lumMod val="90000"/>
                  </a:schemeClr>
                </a:solidFill>
              </a:rPr>
              <a:t>co-publicadores</a:t>
            </a:r>
            <a:r>
              <a:rPr lang="es-ES" dirty="0">
                <a:solidFill>
                  <a:schemeClr val="bg2">
                    <a:lumMod val="90000"/>
                  </a:schemeClr>
                </a:solidFill>
              </a:rPr>
              <a:t> en más de 100 país.</a:t>
            </a:r>
            <a:endParaRPr lang="es-BO" dirty="0">
              <a:solidFill>
                <a:schemeClr val="bg2">
                  <a:lumMod val="90000"/>
                </a:schemeClr>
              </a:solidFill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27586331-60A6-4409-047F-1D43741B6B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6983729"/>
              </p:ext>
            </p:extLst>
          </p:nvPr>
        </p:nvGraphicFramePr>
        <p:xfrm>
          <a:off x="3879905" y="53391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4" descr="No hay ninguna descripción de la foto disponible.">
            <a:extLst>
              <a:ext uri="{FF2B5EF4-FFF2-40B4-BE49-F238E27FC236}">
                <a16:creationId xmlns:a16="http://schemas.microsoft.com/office/drawing/2014/main" id="{51973F3D-937E-A3CE-0219-A0F96EB69C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8" t="24301" r="14914" b="26440"/>
          <a:stretch/>
        </p:blipFill>
        <p:spPr bwMode="auto">
          <a:xfrm>
            <a:off x="10895828" y="5952585"/>
            <a:ext cx="1296172" cy="90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FB2ACA4-CA8F-AEEA-E273-4BD04928FA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86708" y="5952584"/>
            <a:ext cx="912899" cy="905416"/>
          </a:xfrm>
          <a:prstGeom prst="rect">
            <a:avLst/>
          </a:prstGeom>
        </p:spPr>
      </p:pic>
      <p:pic>
        <p:nvPicPr>
          <p:cNvPr id="13" name="Picture 4" descr="No hay ninguna descripción de la foto disponible.">
            <a:extLst>
              <a:ext uri="{FF2B5EF4-FFF2-40B4-BE49-F238E27FC236}">
                <a16:creationId xmlns:a16="http://schemas.microsoft.com/office/drawing/2014/main" id="{BA53548D-C073-6300-5C8F-59154F97A3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8" t="24301" r="14914" b="26440"/>
          <a:stretch/>
        </p:blipFill>
        <p:spPr bwMode="auto">
          <a:xfrm>
            <a:off x="10895827" y="5952584"/>
            <a:ext cx="1296173" cy="90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D5148441-2372-10B7-B2BD-1DCDED86A4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6983729"/>
              </p:ext>
            </p:extLst>
          </p:nvPr>
        </p:nvGraphicFramePr>
        <p:xfrm>
          <a:off x="3879905" y="53391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3808324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8CFD33D2-930D-1DBE-A06B-73A22E0421EC}"/>
              </a:ext>
            </a:extLst>
          </p:cNvPr>
          <p:cNvSpPr/>
          <p:nvPr/>
        </p:nvSpPr>
        <p:spPr>
          <a:xfrm>
            <a:off x="6609672" y="1325563"/>
            <a:ext cx="5627298" cy="4842774"/>
          </a:xfrm>
          <a:prstGeom prst="rect">
            <a:avLst/>
          </a:prstGeom>
          <a:solidFill>
            <a:srgbClr val="EFEFE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sz="1200"/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03127224-3753-BEEF-F89C-1F24D8B7D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16182D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COMPOSICIÓN DEL ÍNDICE DE LIBERTAD ECONÓMICA</a:t>
            </a:r>
            <a:endParaRPr lang="es-BO" sz="3600" b="1" dirty="0">
              <a:solidFill>
                <a:schemeClr val="bg1"/>
              </a:solidFill>
            </a:endParaRPr>
          </a:p>
        </p:txBody>
      </p:sp>
      <p:sp>
        <p:nvSpPr>
          <p:cNvPr id="6" name="Título 3">
            <a:extLst>
              <a:ext uri="{FF2B5EF4-FFF2-40B4-BE49-F238E27FC236}">
                <a16:creationId xmlns:a16="http://schemas.microsoft.com/office/drawing/2014/main" id="{882CD159-F280-B448-6135-C5EB1F90F62F}"/>
              </a:ext>
            </a:extLst>
          </p:cNvPr>
          <p:cNvSpPr txBox="1">
            <a:spLocks/>
          </p:cNvSpPr>
          <p:nvPr/>
        </p:nvSpPr>
        <p:spPr>
          <a:xfrm>
            <a:off x="0" y="6174145"/>
            <a:ext cx="12192000" cy="683855"/>
          </a:xfrm>
          <a:prstGeom prst="rect">
            <a:avLst/>
          </a:prstGeom>
          <a:solidFill>
            <a:srgbClr val="16182D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0" dirty="0"/>
              <a:t>Es primer informe de libertad económica realizado a nivel local en Bolivia.</a:t>
            </a:r>
          </a:p>
        </p:txBody>
      </p:sp>
      <p:pic>
        <p:nvPicPr>
          <p:cNvPr id="13" name="Picture 4" descr="No hay ninguna descripción de la foto disponible.">
            <a:extLst>
              <a:ext uri="{FF2B5EF4-FFF2-40B4-BE49-F238E27FC236}">
                <a16:creationId xmlns:a16="http://schemas.microsoft.com/office/drawing/2014/main" id="{A1940747-62E4-0C4C-694A-B1632D101A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8" t="24301" r="14914" b="26440"/>
          <a:stretch/>
        </p:blipFill>
        <p:spPr bwMode="auto">
          <a:xfrm>
            <a:off x="5827063" y="2981705"/>
            <a:ext cx="1565218" cy="109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F3DDB86-233C-622C-AE5F-C122CEC55149}"/>
              </a:ext>
            </a:extLst>
          </p:cNvPr>
          <p:cNvSpPr txBox="1"/>
          <p:nvPr/>
        </p:nvSpPr>
        <p:spPr>
          <a:xfrm>
            <a:off x="934995" y="1978101"/>
            <a:ext cx="47396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/>
              <a:t>5 áreas</a:t>
            </a:r>
          </a:p>
          <a:p>
            <a:r>
              <a:rPr lang="es-ES" sz="4400" b="1" dirty="0"/>
              <a:t>45 componentes</a:t>
            </a:r>
            <a:endParaRPr lang="es-ES" sz="44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F72AA2-BE4E-E405-C040-DA442A96F661}"/>
              </a:ext>
            </a:extLst>
          </p:cNvPr>
          <p:cNvSpPr txBox="1"/>
          <p:nvPr/>
        </p:nvSpPr>
        <p:spPr>
          <a:xfrm>
            <a:off x="7558118" y="2404996"/>
            <a:ext cx="45130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Área 1: 7 componentes.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Área 2: 8 componentes.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Área 3: 4 componentes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Área 4: 10 componentes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Área 5: 17 componentes</a:t>
            </a:r>
          </a:p>
        </p:txBody>
      </p:sp>
    </p:spTree>
    <p:extLst>
      <p:ext uri="{BB962C8B-B14F-4D97-AF65-F5344CB8AC3E}">
        <p14:creationId xmlns:p14="http://schemas.microsoft.com/office/powerpoint/2010/main" val="807395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C22523-EA00-D9AC-279E-4AF22C855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s-ES" b="1" dirty="0"/>
          </a:p>
          <a:p>
            <a:pPr marL="0" indent="0" algn="ctr">
              <a:buNone/>
            </a:pPr>
            <a:endParaRPr lang="es-ES" b="1" dirty="0"/>
          </a:p>
          <a:p>
            <a:pPr marL="0" indent="0" algn="ctr">
              <a:buNone/>
            </a:pPr>
            <a:r>
              <a:rPr lang="es-ES" b="1" dirty="0"/>
              <a:t>El estudio</a:t>
            </a:r>
            <a:endParaRPr lang="es-BO" b="1" dirty="0"/>
          </a:p>
        </p:txBody>
      </p:sp>
    </p:spTree>
    <p:extLst>
      <p:ext uri="{BB962C8B-B14F-4D97-AF65-F5344CB8AC3E}">
        <p14:creationId xmlns:p14="http://schemas.microsoft.com/office/powerpoint/2010/main" val="2372254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FC7F03D-5601-05F7-5C88-6841FAC06B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1" t="11747" r="10476" b="12063"/>
          <a:stretch/>
        </p:blipFill>
        <p:spPr>
          <a:xfrm rot="10800000">
            <a:off x="870856" y="183511"/>
            <a:ext cx="9898744" cy="649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669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05325F3-26FC-B350-A88A-9FEB50C866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58" b="13175"/>
          <a:stretch/>
        </p:blipFill>
        <p:spPr>
          <a:xfrm rot="16200000">
            <a:off x="2976476" y="-847272"/>
            <a:ext cx="6482161" cy="855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539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86F17E9-5306-7B88-904E-BC5846F175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30" r="8817"/>
          <a:stretch/>
        </p:blipFill>
        <p:spPr>
          <a:xfrm rot="16200000">
            <a:off x="3272972" y="-970643"/>
            <a:ext cx="5646057" cy="879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082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347C406-5D3F-9491-C307-F325DD8ACB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56" r="9827"/>
          <a:stretch/>
        </p:blipFill>
        <p:spPr>
          <a:xfrm rot="16200000">
            <a:off x="2888342" y="-1785622"/>
            <a:ext cx="6415315" cy="1042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843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4" descr="Gráfico, Gráfico de dispersión&#10;&#10;El contenido generado por IA puede ser incorrecto.">
            <a:extLst>
              <a:ext uri="{FF2B5EF4-FFF2-40B4-BE49-F238E27FC236}">
                <a16:creationId xmlns:a16="http://schemas.microsoft.com/office/drawing/2014/main" id="{1415370C-98D6-0A6A-4D80-8F382E9BD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342" y="123825"/>
            <a:ext cx="10244380" cy="682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97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C22523-EA00-D9AC-279E-4AF22C855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s-ES" b="1" dirty="0"/>
          </a:p>
          <a:p>
            <a:pPr marL="0" indent="0" algn="ctr">
              <a:buNone/>
            </a:pPr>
            <a:endParaRPr lang="es-ES" b="1" dirty="0"/>
          </a:p>
          <a:p>
            <a:pPr marL="0" indent="0" algn="ctr">
              <a:buNone/>
            </a:pPr>
            <a:r>
              <a:rPr lang="es-ES" b="1" dirty="0"/>
              <a:t>El estudio</a:t>
            </a:r>
            <a:endParaRPr lang="es-BO" b="1" dirty="0"/>
          </a:p>
        </p:txBody>
      </p:sp>
    </p:spTree>
    <p:extLst>
      <p:ext uri="{BB962C8B-B14F-4D97-AF65-F5344CB8AC3E}">
        <p14:creationId xmlns:p14="http://schemas.microsoft.com/office/powerpoint/2010/main" val="1275975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5" descr="image.png"/>
          <p:cNvPicPr preferRelativeResize="0"/>
          <p:nvPr/>
        </p:nvPicPr>
        <p:blipFill rotWithShape="1">
          <a:blip r:embed="rId3">
            <a:alphaModFix/>
          </a:blip>
          <a:srcRect b="6126"/>
          <a:stretch/>
        </p:blipFill>
        <p:spPr>
          <a:xfrm>
            <a:off x="0" y="0"/>
            <a:ext cx="12192000" cy="6437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4129057"/>
            <a:ext cx="5095875" cy="188386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/>
        </p:nvSpPr>
        <p:spPr>
          <a:xfrm>
            <a:off x="952500" y="571500"/>
            <a:ext cx="110013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BO" sz="2400" b="1" i="0" u="none" strike="noStrike" cap="none" noProof="0" dirty="0">
                <a:solidFill>
                  <a:srgbClr val="111827"/>
                </a:solidFill>
                <a:latin typeface="Montserrat"/>
                <a:ea typeface="Montserrat"/>
                <a:cs typeface="Montserrat"/>
                <a:sym typeface="Montserrat"/>
              </a:rPr>
              <a:t>OBJETIVO DEL ESTUDIO</a:t>
            </a:r>
            <a:endParaRPr lang="es-BO" noProof="0" dirty="0"/>
          </a:p>
        </p:txBody>
      </p:sp>
      <p:sp>
        <p:nvSpPr>
          <p:cNvPr id="104" name="Google Shape;104;p15"/>
          <p:cNvSpPr/>
          <p:nvPr/>
        </p:nvSpPr>
        <p:spPr>
          <a:xfrm>
            <a:off x="762000" y="571500"/>
            <a:ext cx="57150" cy="371475"/>
          </a:xfrm>
          <a:prstGeom prst="rect">
            <a:avLst/>
          </a:prstGeom>
          <a:solidFill>
            <a:srgbClr val="CA8A0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BO" sz="18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762000" y="2047559"/>
            <a:ext cx="5095875" cy="1403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425" b="0" i="0" u="none" strike="noStrike" cap="none" noProof="0" dirty="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Medir y comparar las diferencias institucionales, regulatorias y administrativas que afectan el grado de libertad económica en las tres principales áreas metropolitanas de Bolivia.</a:t>
            </a:r>
            <a:endParaRPr lang="es-BO" noProof="0" dirty="0"/>
          </a:p>
        </p:txBody>
      </p:sp>
      <p:sp>
        <p:nvSpPr>
          <p:cNvPr id="106" name="Google Shape;106;p15"/>
          <p:cNvSpPr txBox="1"/>
          <p:nvPr/>
        </p:nvSpPr>
        <p:spPr>
          <a:xfrm>
            <a:off x="762000" y="5421992"/>
            <a:ext cx="5095875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200" b="0" i="1" u="none" strike="noStrike" cap="none" noProof="0" dirty="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"El índice captura las variaciones marginales entre la normativa nacional y su implementación efectiva a nivel subnacional."</a:t>
            </a:r>
            <a:endParaRPr lang="es-BO" noProof="0" dirty="0"/>
          </a:p>
        </p:txBody>
      </p:sp>
      <p:sp>
        <p:nvSpPr>
          <p:cNvPr id="107" name="Google Shape;107;p15"/>
          <p:cNvSpPr txBox="1"/>
          <p:nvPr/>
        </p:nvSpPr>
        <p:spPr>
          <a:xfrm>
            <a:off x="6619875" y="4462432"/>
            <a:ext cx="475059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500" b="1" i="0" u="none" strike="noStrike" cap="none" noProof="0" dirty="0">
                <a:solidFill>
                  <a:srgbClr val="111827"/>
                </a:solidFill>
                <a:latin typeface="Montserrat"/>
                <a:ea typeface="Montserrat"/>
                <a:cs typeface="Montserrat"/>
                <a:sym typeface="Montserrat"/>
              </a:rPr>
              <a:t>Utilidad Estratégica</a:t>
            </a:r>
            <a:endParaRPr lang="es-BO" noProof="0" dirty="0"/>
          </a:p>
        </p:txBody>
      </p:sp>
      <p:sp>
        <p:nvSpPr>
          <p:cNvPr id="108" name="Google Shape;108;p15"/>
          <p:cNvSpPr txBox="1"/>
          <p:nvPr/>
        </p:nvSpPr>
        <p:spPr>
          <a:xfrm>
            <a:off x="6619875" y="4843432"/>
            <a:ext cx="4524375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200" b="0" i="0" u="none" strike="noStrike" cap="none" noProof="0" dirty="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Herramienta de diagnóstico que permite visibilizar el rol de la gestión metropolitana en la creación de entornos institucionales favorables para la inversión privada y la actividad empresarial.</a:t>
            </a:r>
            <a:endParaRPr lang="es-BO" noProof="0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8550862A-D1F9-0C47-373E-BD3760F6505E}"/>
              </a:ext>
            </a:extLst>
          </p:cNvPr>
          <p:cNvGrpSpPr/>
          <p:nvPr/>
        </p:nvGrpSpPr>
        <p:grpSpPr>
          <a:xfrm>
            <a:off x="790575" y="4028226"/>
            <a:ext cx="4819650" cy="868411"/>
            <a:chOff x="952500" y="3162538"/>
            <a:chExt cx="4819650" cy="868411"/>
          </a:xfrm>
        </p:grpSpPr>
        <p:sp>
          <p:nvSpPr>
            <p:cNvPr id="109" name="Google Shape;109;p15"/>
            <p:cNvSpPr txBox="1"/>
            <p:nvPr/>
          </p:nvSpPr>
          <p:spPr>
            <a:xfrm>
              <a:off x="952500" y="3164443"/>
              <a:ext cx="104775" cy="285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BO" sz="1425" b="0" i="0" u="none" strike="noStrike" cap="none" noProof="0" dirty="0">
                  <a:solidFill>
                    <a:srgbClr val="4B5563"/>
                  </a:solidFill>
                  <a:latin typeface="Inter"/>
                  <a:ea typeface="Inter"/>
                  <a:cs typeface="Inter"/>
                  <a:sym typeface="Inter"/>
                </a:rPr>
                <a:t>•</a:t>
              </a:r>
              <a:endParaRPr lang="es-BO" noProof="0" dirty="0"/>
            </a:p>
          </p:txBody>
        </p:sp>
        <p:sp>
          <p:nvSpPr>
            <p:cNvPr id="110" name="Google Shape;110;p15"/>
            <p:cNvSpPr txBox="1"/>
            <p:nvPr/>
          </p:nvSpPr>
          <p:spPr>
            <a:xfrm>
              <a:off x="1057275" y="3162538"/>
              <a:ext cx="4714875" cy="2894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4775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992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BO" sz="1425" b="0" i="0" u="none" strike="noStrike" cap="none" noProof="0" dirty="0">
                  <a:solidFill>
                    <a:srgbClr val="4B5563"/>
                  </a:solidFill>
                  <a:latin typeface="Inter"/>
                  <a:ea typeface="Inter"/>
                  <a:cs typeface="Inter"/>
                  <a:sym typeface="Inter"/>
                </a:rPr>
                <a:t>Santa Cruz de la Sierra</a:t>
              </a:r>
              <a:endParaRPr lang="es-BO" noProof="0" dirty="0"/>
            </a:p>
          </p:txBody>
        </p:sp>
        <p:sp>
          <p:nvSpPr>
            <p:cNvPr id="111" name="Google Shape;111;p15"/>
            <p:cNvSpPr txBox="1"/>
            <p:nvPr/>
          </p:nvSpPr>
          <p:spPr>
            <a:xfrm>
              <a:off x="952500" y="3453913"/>
              <a:ext cx="104775" cy="285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BO" sz="1425" b="0" i="0" u="none" strike="noStrike" cap="none" noProof="0" dirty="0">
                  <a:solidFill>
                    <a:srgbClr val="4B5563"/>
                  </a:solidFill>
                  <a:latin typeface="Inter"/>
                  <a:ea typeface="Inter"/>
                  <a:cs typeface="Inter"/>
                  <a:sym typeface="Inter"/>
                </a:rPr>
                <a:t>•</a:t>
              </a:r>
              <a:endParaRPr lang="es-BO" noProof="0" dirty="0"/>
            </a:p>
          </p:txBody>
        </p:sp>
        <p:sp>
          <p:nvSpPr>
            <p:cNvPr id="112" name="Google Shape;112;p15"/>
            <p:cNvSpPr txBox="1"/>
            <p:nvPr/>
          </p:nvSpPr>
          <p:spPr>
            <a:xfrm>
              <a:off x="1057275" y="3452008"/>
              <a:ext cx="4714875" cy="2894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4775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992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BO" sz="1425" b="0" i="0" u="none" strike="noStrike" cap="none" noProof="0" dirty="0">
                  <a:solidFill>
                    <a:srgbClr val="4B5563"/>
                  </a:solidFill>
                  <a:latin typeface="Inter"/>
                  <a:ea typeface="Inter"/>
                  <a:cs typeface="Inter"/>
                  <a:sym typeface="Inter"/>
                </a:rPr>
                <a:t>La Paz</a:t>
              </a:r>
              <a:endParaRPr lang="es-BO" noProof="0" dirty="0"/>
            </a:p>
          </p:txBody>
        </p:sp>
        <p:sp>
          <p:nvSpPr>
            <p:cNvPr id="113" name="Google Shape;113;p15"/>
            <p:cNvSpPr txBox="1"/>
            <p:nvPr/>
          </p:nvSpPr>
          <p:spPr>
            <a:xfrm>
              <a:off x="952500" y="3743384"/>
              <a:ext cx="104775" cy="285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BO" sz="1425" b="0" i="0" u="none" strike="noStrike" cap="none" noProof="0" dirty="0">
                  <a:solidFill>
                    <a:srgbClr val="4B5563"/>
                  </a:solidFill>
                  <a:latin typeface="Inter"/>
                  <a:ea typeface="Inter"/>
                  <a:cs typeface="Inter"/>
                  <a:sym typeface="Inter"/>
                </a:rPr>
                <a:t>•</a:t>
              </a:r>
              <a:endParaRPr lang="es-BO" noProof="0" dirty="0"/>
            </a:p>
          </p:txBody>
        </p:sp>
        <p:sp>
          <p:nvSpPr>
            <p:cNvPr id="114" name="Google Shape;114;p15"/>
            <p:cNvSpPr txBox="1"/>
            <p:nvPr/>
          </p:nvSpPr>
          <p:spPr>
            <a:xfrm>
              <a:off x="1057275" y="3741479"/>
              <a:ext cx="4714875" cy="2894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4775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992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BO" sz="1425" b="0" i="0" u="none" strike="noStrike" cap="none" noProof="0" dirty="0">
                  <a:solidFill>
                    <a:srgbClr val="4B5563"/>
                  </a:solidFill>
                  <a:latin typeface="Inter"/>
                  <a:ea typeface="Inter"/>
                  <a:cs typeface="Inter"/>
                  <a:sym typeface="Inter"/>
                </a:rPr>
                <a:t>Cochabamba</a:t>
              </a:r>
              <a:endParaRPr lang="es-BO" noProof="0" dirty="0"/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B176FBB6-E6DE-6414-A28F-C395B57E96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6100" y="420112"/>
            <a:ext cx="3419475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 b="6619"/>
          <a:stretch/>
        </p:blipFill>
        <p:spPr>
          <a:xfrm>
            <a:off x="0" y="0"/>
            <a:ext cx="12192000" cy="6404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5870674"/>
            <a:ext cx="1066800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952500" y="571500"/>
            <a:ext cx="11001375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BO" sz="2700" b="1" i="0" u="none" strike="noStrike" kern="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METODOLOGÍA Y FUENTES DE DATOS</a:t>
            </a:r>
            <a:endParaRPr kumimoji="0" lang="es-BO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762000" y="571500"/>
            <a:ext cx="76200" cy="419100"/>
          </a:xfrm>
          <a:prstGeom prst="rect">
            <a:avLst/>
          </a:prstGeom>
          <a:solidFill>
            <a:srgbClr val="CA8A0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BO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762000" y="6096000"/>
            <a:ext cx="106680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BO" sz="2800" b="1" i="0" u="none" strike="noStrike" kern="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Inter SemiBold"/>
                <a:ea typeface="Inter SemiBold"/>
                <a:cs typeface="Inter SemiBold"/>
                <a:sym typeface="Inter SemiBold"/>
              </a:rPr>
              <a:t>Todos los indicadores se normalizan en una escala de 0 a 10.</a:t>
            </a:r>
            <a:endParaRPr kumimoji="0" lang="es-BO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1" name="Google Shape;91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0125" y="1647825"/>
            <a:ext cx="2667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0125" y="3084016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00125" y="4520207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 txBox="1"/>
          <p:nvPr/>
        </p:nvSpPr>
        <p:spPr>
          <a:xfrm>
            <a:off x="1457325" y="1647825"/>
            <a:ext cx="538067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BO" sz="1500" b="1" i="0" u="none" strike="noStrike" kern="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Datos Administrativos</a:t>
            </a:r>
            <a:endParaRPr kumimoji="0" lang="es-BO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1457325" y="1952625"/>
            <a:ext cx="5124450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BO" sz="1200" b="0" i="0" u="none" strike="noStrike" kern="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Registros oficiales nacionales y subnacionales (MEFP, INE, BCB y gobiernos subnacionales): gasto corriente, inversión pública y densidad de empresas privadas.</a:t>
            </a:r>
            <a:endParaRPr kumimoji="0" lang="es-BO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1495425" y="3084016"/>
            <a:ext cx="534066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BO" sz="1500" b="1" i="0" u="none" strike="noStrike" kern="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Indicadores Nacionales</a:t>
            </a:r>
            <a:endParaRPr kumimoji="0" lang="es-BO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1495425" y="3388816"/>
            <a:ext cx="5086350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BO" sz="1200" b="1" i="0" u="none" strike="noStrike" kern="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Indicadores de competencia central</a:t>
            </a:r>
            <a:r>
              <a:rPr kumimoji="0" lang="es-BO" sz="1200" b="0" i="0" u="none" strike="noStrike" kern="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, replicados territorialmente conforme a la metodología del Fraser </a:t>
            </a:r>
            <a:r>
              <a:rPr kumimoji="0" lang="es-BO" sz="1200" b="0" i="0" u="none" strike="noStrike" kern="0" cap="none" spc="0" normalizeH="0" baseline="0" noProof="0" dirty="0" err="1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Institute</a:t>
            </a:r>
            <a:r>
              <a:rPr kumimoji="0" lang="es-BO" sz="1200" b="0" i="0" u="none" strike="noStrike" kern="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: inflación, aranceles, política monetaria y financiera.</a:t>
            </a:r>
            <a:endParaRPr kumimoji="0" lang="es-BO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1495425" y="4520207"/>
            <a:ext cx="534066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BO" sz="1500" b="1" i="0" u="none" strike="noStrike" kern="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Encuestas Metropolitanas</a:t>
            </a:r>
            <a:endParaRPr kumimoji="0" lang="es-BO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1495425" y="4825007"/>
            <a:ext cx="5086350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BO" sz="1200" b="0" i="0" u="none" strike="noStrike" kern="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Levantamiento de </a:t>
            </a:r>
            <a:r>
              <a:rPr kumimoji="0" lang="es-BO" sz="1200" b="1" i="0" u="none" strike="noStrike" kern="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600 encuestas </a:t>
            </a:r>
            <a:r>
              <a:rPr kumimoji="0" lang="es-BO" sz="1200" b="0" i="0" u="none" strike="noStrike" kern="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sobre independencia judicial, seguridad jurídica y carga regulatoria institucional a nivel metropolitano.</a:t>
            </a:r>
            <a:endParaRPr kumimoji="0" lang="es-BO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80280333-5150-61D0-8D5A-18E941EA3146}"/>
              </a:ext>
            </a:extLst>
          </p:cNvPr>
          <p:cNvCxnSpPr/>
          <p:nvPr/>
        </p:nvCxnSpPr>
        <p:spPr>
          <a:xfrm>
            <a:off x="7709647" y="1219357"/>
            <a:ext cx="0" cy="41865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3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1"/>
          <p:cNvSpPr txBox="1"/>
          <p:nvPr/>
        </p:nvSpPr>
        <p:spPr>
          <a:xfrm>
            <a:off x="762000" y="2590800"/>
            <a:ext cx="10668000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425" b="1" i="0" u="none" strike="noStrike" cap="none" noProof="0" dirty="0">
                <a:solidFill>
                  <a:srgbClr val="FB923C"/>
                </a:solidFill>
                <a:latin typeface="Inter"/>
                <a:ea typeface="Inter"/>
                <a:cs typeface="Inter"/>
                <a:sym typeface="Inter"/>
              </a:rPr>
              <a:t>ÍNDICE METROPOLITANO DE LIBERTAD ECONÓMICA</a:t>
            </a:r>
            <a:endParaRPr lang="es-BO" noProof="0" dirty="0"/>
          </a:p>
        </p:txBody>
      </p:sp>
      <p:sp>
        <p:nvSpPr>
          <p:cNvPr id="366" name="Google Shape;366;p31"/>
          <p:cNvSpPr txBox="1"/>
          <p:nvPr/>
        </p:nvSpPr>
        <p:spPr>
          <a:xfrm>
            <a:off x="762000" y="3023145"/>
            <a:ext cx="11201400" cy="142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Resumen General </a:t>
            </a:r>
            <a:br>
              <a:rPr lang="es-B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 y Diagnóstico</a:t>
            </a:r>
            <a:endParaRPr lang="es-BO" noProof="0" dirty="0"/>
          </a:p>
        </p:txBody>
      </p:sp>
    </p:spTree>
    <p:extLst>
      <p:ext uri="{BB962C8B-B14F-4D97-AF65-F5344CB8AC3E}">
        <p14:creationId xmlns:p14="http://schemas.microsoft.com/office/powerpoint/2010/main" val="1109406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70210E23-2AAA-46AB-AA40-15311895AA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92765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B2B68BE-BDBC-BC92-DF1F-240802105CC3}"/>
              </a:ext>
            </a:extLst>
          </p:cNvPr>
          <p:cNvSpPr txBox="1"/>
          <p:nvPr/>
        </p:nvSpPr>
        <p:spPr>
          <a:xfrm>
            <a:off x="148477" y="985557"/>
            <a:ext cx="4985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/>
              <a:t>SANTA CRUZ</a:t>
            </a:r>
            <a:r>
              <a:rPr lang="es-BO" sz="4800" b="1" dirty="0"/>
              <a:t>: 4,92</a:t>
            </a:r>
            <a:endParaRPr lang="es-ES" sz="4800" b="1" dirty="0"/>
          </a:p>
        </p:txBody>
      </p:sp>
    </p:spTree>
    <p:extLst>
      <p:ext uri="{BB962C8B-B14F-4D97-AF65-F5344CB8AC3E}">
        <p14:creationId xmlns:p14="http://schemas.microsoft.com/office/powerpoint/2010/main" val="1053607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70210E23-2AAA-46AB-AA40-15311895AA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116861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7BEFA8BA-1B13-3647-6E8E-8E436BC98356}"/>
              </a:ext>
            </a:extLst>
          </p:cNvPr>
          <p:cNvSpPr txBox="1"/>
          <p:nvPr/>
        </p:nvSpPr>
        <p:spPr>
          <a:xfrm>
            <a:off x="0" y="944095"/>
            <a:ext cx="41327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/>
              <a:t>COCHABAMBA: 4,91</a:t>
            </a:r>
            <a:endParaRPr lang="es-BO" sz="4800" b="1" dirty="0"/>
          </a:p>
        </p:txBody>
      </p:sp>
    </p:spTree>
    <p:extLst>
      <p:ext uri="{BB962C8B-B14F-4D97-AF65-F5344CB8AC3E}">
        <p14:creationId xmlns:p14="http://schemas.microsoft.com/office/powerpoint/2010/main" val="3282836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70210E23-2AAA-46AB-AA40-15311895AA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24625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96C28EB-7A07-7FDD-79D9-ABB57B351F77}"/>
              </a:ext>
            </a:extLst>
          </p:cNvPr>
          <p:cNvSpPr txBox="1"/>
          <p:nvPr/>
        </p:nvSpPr>
        <p:spPr>
          <a:xfrm>
            <a:off x="142875" y="717176"/>
            <a:ext cx="3771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/>
              <a:t>LA PAZ: 4,91</a:t>
            </a:r>
            <a:endParaRPr lang="es-BO" sz="4800" b="1" dirty="0"/>
          </a:p>
        </p:txBody>
      </p:sp>
    </p:spTree>
    <p:extLst>
      <p:ext uri="{BB962C8B-B14F-4D97-AF65-F5344CB8AC3E}">
        <p14:creationId xmlns:p14="http://schemas.microsoft.com/office/powerpoint/2010/main" val="2272515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8"/>
          <p:cNvSpPr txBox="1"/>
          <p:nvPr/>
        </p:nvSpPr>
        <p:spPr>
          <a:xfrm>
            <a:off x="762000" y="2590800"/>
            <a:ext cx="10668000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25" b="1" dirty="0">
                <a:solidFill>
                  <a:srgbClr val="FB923C"/>
                </a:solidFill>
                <a:latin typeface="Inter"/>
                <a:ea typeface="Inter"/>
                <a:sym typeface="Inter"/>
              </a:rPr>
              <a:t>Í</a:t>
            </a:r>
            <a:r>
              <a:rPr lang="es-BO" sz="1425" b="1" dirty="0">
                <a:solidFill>
                  <a:srgbClr val="FB923C"/>
                </a:solidFill>
                <a:latin typeface="Inter"/>
                <a:ea typeface="Inter"/>
                <a:sym typeface="Inter"/>
              </a:rPr>
              <a:t>NDICE METROPOLITANO DE LIBERTAD ECONÓMICA</a:t>
            </a:r>
            <a:endParaRPr lang="es-BO" noProof="0" dirty="0"/>
          </a:p>
        </p:txBody>
      </p:sp>
      <p:sp>
        <p:nvSpPr>
          <p:cNvPr id="157" name="Google Shape;157;p18"/>
          <p:cNvSpPr txBox="1"/>
          <p:nvPr/>
        </p:nvSpPr>
        <p:spPr>
          <a:xfrm>
            <a:off x="762000" y="3023145"/>
            <a:ext cx="11201400" cy="142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Área 1: Tamaño </a:t>
            </a:r>
            <a:br>
              <a:rPr lang="es-B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 del Gobierno</a:t>
            </a:r>
            <a:endParaRPr lang="es-BO" noProof="0" dirty="0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D66A9E11-4262-5996-A226-BE500313B75C}"/>
              </a:ext>
            </a:extLst>
          </p:cNvPr>
          <p:cNvGraphicFramePr>
            <a:graphicFrameLocks noGrp="1"/>
          </p:cNvGraphicFramePr>
          <p:nvPr/>
        </p:nvGraphicFramePr>
        <p:xfrm>
          <a:off x="7259170" y="3121495"/>
          <a:ext cx="4580965" cy="14630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28455">
                  <a:extLst>
                    <a:ext uri="{9D8B030D-6E8A-4147-A177-3AD203B41FA5}">
                      <a16:colId xmlns:a16="http://schemas.microsoft.com/office/drawing/2014/main" val="3253034274"/>
                    </a:ext>
                  </a:extLst>
                </a:gridCol>
                <a:gridCol w="2052510">
                  <a:extLst>
                    <a:ext uri="{9D8B030D-6E8A-4147-A177-3AD203B41FA5}">
                      <a16:colId xmlns:a16="http://schemas.microsoft.com/office/drawing/2014/main" val="480681404"/>
                    </a:ext>
                  </a:extLst>
                </a:gridCol>
              </a:tblGrid>
              <a:tr h="172571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SANTA CRUZ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3200" u="none" strike="noStrike">
                          <a:solidFill>
                            <a:schemeClr val="bg1"/>
                          </a:solidFill>
                          <a:effectLst/>
                        </a:rPr>
                        <a:t>8,69</a:t>
                      </a:r>
                      <a:endParaRPr lang="es-BO" sz="3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59611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 PAZ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3200" u="none" strike="noStrike">
                          <a:solidFill>
                            <a:schemeClr val="bg1"/>
                          </a:solidFill>
                          <a:effectLst/>
                        </a:rPr>
                        <a:t>8,34</a:t>
                      </a:r>
                      <a:endParaRPr lang="es-BO" sz="3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485016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COCHABAMBA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8,05</a:t>
                      </a:r>
                      <a:endParaRPr lang="es-BO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82717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0235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1"/>
          <p:cNvSpPr txBox="1"/>
          <p:nvPr/>
        </p:nvSpPr>
        <p:spPr>
          <a:xfrm>
            <a:off x="762000" y="2590800"/>
            <a:ext cx="10668000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425" b="1" i="0" u="none" strike="noStrike" cap="none" noProof="0" dirty="0">
                <a:solidFill>
                  <a:srgbClr val="FB923C"/>
                </a:solidFill>
                <a:latin typeface="Inter"/>
                <a:ea typeface="Inter"/>
                <a:cs typeface="Inter"/>
                <a:sym typeface="Inter"/>
              </a:rPr>
              <a:t>ÍNDICE METROPOLITANO DE LIBERTAD ECONÓMICA DE BOLIVIA</a:t>
            </a:r>
            <a:endParaRPr lang="es-BO" noProof="0" dirty="0"/>
          </a:p>
        </p:txBody>
      </p:sp>
      <p:sp>
        <p:nvSpPr>
          <p:cNvPr id="212" name="Google Shape;212;p21"/>
          <p:cNvSpPr txBox="1"/>
          <p:nvPr/>
        </p:nvSpPr>
        <p:spPr>
          <a:xfrm>
            <a:off x="762000" y="3023145"/>
            <a:ext cx="11201400" cy="172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Área 2: Sistema Legal y </a:t>
            </a:r>
            <a:r>
              <a:rPr lang="es-BO" sz="5100" b="1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Derechos de </a:t>
            </a: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Propiedad</a:t>
            </a:r>
            <a:endParaRPr lang="es-BO" noProof="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F566627A-73B1-4990-B5E3-4715B146C2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1973932"/>
              </p:ext>
            </p:extLst>
          </p:nvPr>
        </p:nvGraphicFramePr>
        <p:xfrm>
          <a:off x="0" y="0"/>
          <a:ext cx="1219199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7475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21DF9E35-CB35-4901-A2AA-DE700064AA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469232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8476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1"/>
          <p:cNvSpPr txBox="1"/>
          <p:nvPr/>
        </p:nvSpPr>
        <p:spPr>
          <a:xfrm>
            <a:off x="762000" y="2590800"/>
            <a:ext cx="10668000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425" b="1" i="0" u="none" strike="noStrike" cap="none" noProof="0" dirty="0">
                <a:solidFill>
                  <a:srgbClr val="FB923C"/>
                </a:solidFill>
                <a:latin typeface="Inter"/>
                <a:ea typeface="Inter"/>
                <a:cs typeface="Inter"/>
                <a:sym typeface="Inter"/>
              </a:rPr>
              <a:t>ÍNDICE METROPOLITANO DE LIBERTAD ECONÓMICA DE BOLIVIA</a:t>
            </a:r>
            <a:endParaRPr lang="es-BO" noProof="0" dirty="0"/>
          </a:p>
        </p:txBody>
      </p:sp>
      <p:sp>
        <p:nvSpPr>
          <p:cNvPr id="212" name="Google Shape;212;p21"/>
          <p:cNvSpPr txBox="1"/>
          <p:nvPr/>
        </p:nvSpPr>
        <p:spPr>
          <a:xfrm>
            <a:off x="762000" y="3023145"/>
            <a:ext cx="11201400" cy="172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Área 2: Sistema Legal y </a:t>
            </a:r>
            <a:r>
              <a:rPr lang="es-BO" sz="5100" b="1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Derechos de </a:t>
            </a: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Propiedad</a:t>
            </a:r>
            <a:endParaRPr lang="es-BO" noProof="0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71A02FA8-0EFC-A6A7-3AB6-BE22E4F32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355518"/>
              </p:ext>
            </p:extLst>
          </p:nvPr>
        </p:nvGraphicFramePr>
        <p:xfrm>
          <a:off x="7382435" y="712380"/>
          <a:ext cx="4580965" cy="14630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28455">
                  <a:extLst>
                    <a:ext uri="{9D8B030D-6E8A-4147-A177-3AD203B41FA5}">
                      <a16:colId xmlns:a16="http://schemas.microsoft.com/office/drawing/2014/main" val="3253034274"/>
                    </a:ext>
                  </a:extLst>
                </a:gridCol>
                <a:gridCol w="2052510">
                  <a:extLst>
                    <a:ext uri="{9D8B030D-6E8A-4147-A177-3AD203B41FA5}">
                      <a16:colId xmlns:a16="http://schemas.microsoft.com/office/drawing/2014/main" val="480681404"/>
                    </a:ext>
                  </a:extLst>
                </a:gridCol>
              </a:tblGrid>
              <a:tr h="172571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SANTA CRUZ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3,88</a:t>
                      </a:r>
                      <a:endParaRPr lang="es-BO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59611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 PAZ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4,43</a:t>
                      </a:r>
                      <a:endParaRPr lang="es-BO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485016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COCHABAMBA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3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lang="es-BO" sz="3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,40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82717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1850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4"/>
          <p:cNvSpPr txBox="1"/>
          <p:nvPr/>
        </p:nvSpPr>
        <p:spPr>
          <a:xfrm>
            <a:off x="762000" y="2590800"/>
            <a:ext cx="10668000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425" b="1" i="0" u="none" strike="noStrike" cap="none" noProof="0" dirty="0">
                <a:solidFill>
                  <a:srgbClr val="FB923C"/>
                </a:solidFill>
                <a:latin typeface="Inter"/>
                <a:ea typeface="Inter"/>
                <a:cs typeface="Inter"/>
                <a:sym typeface="Inter"/>
              </a:rPr>
              <a:t>ÍNDICE METROPOLITANO DE LIBERTAD ECONÓMICA</a:t>
            </a:r>
            <a:endParaRPr lang="es-BO" noProof="0" dirty="0"/>
          </a:p>
        </p:txBody>
      </p:sp>
      <p:sp>
        <p:nvSpPr>
          <p:cNvPr id="263" name="Google Shape;263;p24"/>
          <p:cNvSpPr txBox="1"/>
          <p:nvPr/>
        </p:nvSpPr>
        <p:spPr>
          <a:xfrm>
            <a:off x="762000" y="3023145"/>
            <a:ext cx="11201400" cy="863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Área 3: Estabilidad monetaria</a:t>
            </a:r>
            <a:endParaRPr lang="es-BO" noProof="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A7E3D6C8-D6B9-4AED-81F1-701CC3A0B1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4056465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022737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4"/>
          <p:cNvSpPr txBox="1"/>
          <p:nvPr/>
        </p:nvSpPr>
        <p:spPr>
          <a:xfrm>
            <a:off x="762000" y="2590800"/>
            <a:ext cx="10668000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425" b="1" i="0" u="none" strike="noStrike" cap="none" noProof="0" dirty="0">
                <a:solidFill>
                  <a:srgbClr val="FB923C"/>
                </a:solidFill>
                <a:latin typeface="Inter"/>
                <a:ea typeface="Inter"/>
                <a:cs typeface="Inter"/>
                <a:sym typeface="Inter"/>
              </a:rPr>
              <a:t>ÍNDICE METROPOLITANO DE LIBERTAD ECONÓMICA</a:t>
            </a:r>
            <a:endParaRPr lang="es-BO" noProof="0" dirty="0"/>
          </a:p>
        </p:txBody>
      </p:sp>
      <p:sp>
        <p:nvSpPr>
          <p:cNvPr id="263" name="Google Shape;263;p24"/>
          <p:cNvSpPr txBox="1"/>
          <p:nvPr/>
        </p:nvSpPr>
        <p:spPr>
          <a:xfrm>
            <a:off x="762000" y="3023145"/>
            <a:ext cx="11201400" cy="172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Área 3: Estabilidad </a:t>
            </a:r>
          </a:p>
          <a:p>
            <a:pPr marL="0" marR="0" lvl="0" indent="0" algn="l" rtl="0">
              <a:lnSpc>
                <a:spcPct val="10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monetaria</a:t>
            </a:r>
            <a:endParaRPr lang="es-BO" noProof="0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73EB9B3E-2C1C-E0E0-459E-65D78C69F2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894932"/>
              </p:ext>
            </p:extLst>
          </p:nvPr>
        </p:nvGraphicFramePr>
        <p:xfrm>
          <a:off x="7382435" y="3154938"/>
          <a:ext cx="4580965" cy="14630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28455">
                  <a:extLst>
                    <a:ext uri="{9D8B030D-6E8A-4147-A177-3AD203B41FA5}">
                      <a16:colId xmlns:a16="http://schemas.microsoft.com/office/drawing/2014/main" val="3253034274"/>
                    </a:ext>
                  </a:extLst>
                </a:gridCol>
                <a:gridCol w="2052510">
                  <a:extLst>
                    <a:ext uri="{9D8B030D-6E8A-4147-A177-3AD203B41FA5}">
                      <a16:colId xmlns:a16="http://schemas.microsoft.com/office/drawing/2014/main" val="480681404"/>
                    </a:ext>
                  </a:extLst>
                </a:gridCol>
              </a:tblGrid>
              <a:tr h="172571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SANTA CRUZ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3,58</a:t>
                      </a:r>
                      <a:endParaRPr lang="es-BO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59611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 PAZ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3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3,58</a:t>
                      </a:r>
                      <a:endParaRPr lang="es-BO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485016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COCHABAMBA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3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3,58</a:t>
                      </a:r>
                      <a:endParaRPr lang="es-BO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82717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19487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6"/>
          <p:cNvSpPr txBox="1"/>
          <p:nvPr/>
        </p:nvSpPr>
        <p:spPr>
          <a:xfrm>
            <a:off x="762000" y="2590800"/>
            <a:ext cx="10668000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425" b="1" i="0" u="none" strike="noStrike" cap="none" noProof="0" dirty="0">
                <a:solidFill>
                  <a:srgbClr val="FB923C"/>
                </a:solidFill>
                <a:latin typeface="Inter"/>
                <a:ea typeface="Inter"/>
                <a:cs typeface="Inter"/>
                <a:sym typeface="Inter"/>
              </a:rPr>
              <a:t>ÍNDICE METROPOLITANO DE LIBERTAD ECONÓMICA</a:t>
            </a:r>
            <a:endParaRPr lang="es-BO" noProof="0" dirty="0"/>
          </a:p>
        </p:txBody>
      </p:sp>
      <p:sp>
        <p:nvSpPr>
          <p:cNvPr id="286" name="Google Shape;286;p26"/>
          <p:cNvSpPr txBox="1"/>
          <p:nvPr/>
        </p:nvSpPr>
        <p:spPr>
          <a:xfrm>
            <a:off x="762000" y="3023145"/>
            <a:ext cx="11201400" cy="142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Área 4: Comercio </a:t>
            </a:r>
            <a:br>
              <a:rPr lang="es-B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 Internacional</a:t>
            </a:r>
            <a:endParaRPr lang="es-BO" noProof="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AFB8B2E0-74A2-4CBC-8908-BD73308A55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9942757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16580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73AB2EE8-C92B-4202-B6C1-8ECF97F1D6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318424"/>
              </p:ext>
            </p:extLst>
          </p:nvPr>
        </p:nvGraphicFramePr>
        <p:xfrm>
          <a:off x="914400" y="0"/>
          <a:ext cx="10317707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61687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6"/>
          <p:cNvSpPr txBox="1"/>
          <p:nvPr/>
        </p:nvSpPr>
        <p:spPr>
          <a:xfrm>
            <a:off x="762000" y="2590800"/>
            <a:ext cx="10668000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425" b="1" i="0" u="none" strike="noStrike" cap="none" noProof="0" dirty="0">
                <a:solidFill>
                  <a:srgbClr val="FB923C"/>
                </a:solidFill>
                <a:latin typeface="Inter"/>
                <a:ea typeface="Inter"/>
                <a:cs typeface="Inter"/>
                <a:sym typeface="Inter"/>
              </a:rPr>
              <a:t>ÍNDICE METROPOLITANO DE LIBERTAD ECONÓMICA</a:t>
            </a:r>
            <a:endParaRPr lang="es-BO" noProof="0" dirty="0"/>
          </a:p>
        </p:txBody>
      </p:sp>
      <p:sp>
        <p:nvSpPr>
          <p:cNvPr id="286" name="Google Shape;286;p26"/>
          <p:cNvSpPr txBox="1"/>
          <p:nvPr/>
        </p:nvSpPr>
        <p:spPr>
          <a:xfrm>
            <a:off x="762000" y="3023145"/>
            <a:ext cx="11201400" cy="142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Área 4: Comercio </a:t>
            </a:r>
            <a:br>
              <a:rPr lang="es-B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 Internacional</a:t>
            </a:r>
            <a:endParaRPr lang="es-BO" noProof="0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B9B1165-654F-9341-714E-21F16B5C82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691487"/>
              </p:ext>
            </p:extLst>
          </p:nvPr>
        </p:nvGraphicFramePr>
        <p:xfrm>
          <a:off x="7382435" y="3154938"/>
          <a:ext cx="4580965" cy="14630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28455">
                  <a:extLst>
                    <a:ext uri="{9D8B030D-6E8A-4147-A177-3AD203B41FA5}">
                      <a16:colId xmlns:a16="http://schemas.microsoft.com/office/drawing/2014/main" val="3253034274"/>
                    </a:ext>
                  </a:extLst>
                </a:gridCol>
                <a:gridCol w="2052510">
                  <a:extLst>
                    <a:ext uri="{9D8B030D-6E8A-4147-A177-3AD203B41FA5}">
                      <a16:colId xmlns:a16="http://schemas.microsoft.com/office/drawing/2014/main" val="480681404"/>
                    </a:ext>
                  </a:extLst>
                </a:gridCol>
              </a:tblGrid>
              <a:tr h="172571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SANTA CRUZ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4,39</a:t>
                      </a:r>
                      <a:endParaRPr lang="es-BO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59611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 PAZ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3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4,39</a:t>
                      </a:r>
                      <a:endParaRPr lang="es-BO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485016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COCHABAMBA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3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4,39</a:t>
                      </a:r>
                      <a:endParaRPr lang="es-BO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82717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70622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8"/>
          <p:cNvSpPr txBox="1"/>
          <p:nvPr/>
        </p:nvSpPr>
        <p:spPr>
          <a:xfrm>
            <a:off x="762000" y="2590800"/>
            <a:ext cx="10668000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425" b="1" i="0" u="none" strike="noStrike" cap="none" noProof="0" dirty="0">
                <a:solidFill>
                  <a:srgbClr val="FB923C"/>
                </a:solidFill>
                <a:latin typeface="Inter"/>
                <a:ea typeface="Inter"/>
                <a:cs typeface="Inter"/>
                <a:sym typeface="Inter"/>
              </a:rPr>
              <a:t>ÍNDICE METROPOLITANO DE LIBERTAD ECONÓMICA</a:t>
            </a:r>
            <a:endParaRPr lang="es-BO" noProof="0" dirty="0"/>
          </a:p>
        </p:txBody>
      </p:sp>
      <p:sp>
        <p:nvSpPr>
          <p:cNvPr id="315" name="Google Shape;315;p28"/>
          <p:cNvSpPr txBox="1"/>
          <p:nvPr/>
        </p:nvSpPr>
        <p:spPr>
          <a:xfrm>
            <a:off x="762000" y="3023145"/>
            <a:ext cx="11201400" cy="142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Área 5: Regulación </a:t>
            </a:r>
            <a:br>
              <a:rPr lang="es-B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 del Mercado</a:t>
            </a:r>
            <a:endParaRPr lang="es-BO" noProof="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54C34B55-B5C0-49F1-B582-EF1E445EF2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5165065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85546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2B04BDDF-3C0A-4E9F-BE90-102880E2B2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574586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21747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8"/>
          <p:cNvSpPr txBox="1"/>
          <p:nvPr/>
        </p:nvSpPr>
        <p:spPr>
          <a:xfrm>
            <a:off x="762000" y="2590800"/>
            <a:ext cx="10668000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425" b="1" i="0" u="none" strike="noStrike" cap="none" noProof="0" dirty="0">
                <a:solidFill>
                  <a:srgbClr val="FB923C"/>
                </a:solidFill>
                <a:latin typeface="Inter"/>
                <a:ea typeface="Inter"/>
                <a:cs typeface="Inter"/>
                <a:sym typeface="Inter"/>
              </a:rPr>
              <a:t>ÍNDICE METROPOLITANO DE LIBERTAD ECONÓMICA</a:t>
            </a:r>
            <a:endParaRPr lang="es-BO" noProof="0" dirty="0"/>
          </a:p>
        </p:txBody>
      </p:sp>
      <p:sp>
        <p:nvSpPr>
          <p:cNvPr id="315" name="Google Shape;315;p28"/>
          <p:cNvSpPr txBox="1"/>
          <p:nvPr/>
        </p:nvSpPr>
        <p:spPr>
          <a:xfrm>
            <a:off x="762000" y="3023145"/>
            <a:ext cx="11201400" cy="142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Área 5: Regulación </a:t>
            </a:r>
            <a:br>
              <a:rPr lang="es-B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 del Mercado</a:t>
            </a:r>
            <a:endParaRPr lang="es-BO" noProof="0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AD61B01-527A-99C3-B67F-D4DDA57122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403478"/>
              </p:ext>
            </p:extLst>
          </p:nvPr>
        </p:nvGraphicFramePr>
        <p:xfrm>
          <a:off x="7382435" y="3154938"/>
          <a:ext cx="4580965" cy="14630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28455">
                  <a:extLst>
                    <a:ext uri="{9D8B030D-6E8A-4147-A177-3AD203B41FA5}">
                      <a16:colId xmlns:a16="http://schemas.microsoft.com/office/drawing/2014/main" val="3253034274"/>
                    </a:ext>
                  </a:extLst>
                </a:gridCol>
                <a:gridCol w="2052510">
                  <a:extLst>
                    <a:ext uri="{9D8B030D-6E8A-4147-A177-3AD203B41FA5}">
                      <a16:colId xmlns:a16="http://schemas.microsoft.com/office/drawing/2014/main" val="480681404"/>
                    </a:ext>
                  </a:extLst>
                </a:gridCol>
              </a:tblGrid>
              <a:tr h="172571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SANTA CRUZ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4,04</a:t>
                      </a:r>
                      <a:endParaRPr lang="es-BO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59611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 PAZ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3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3,84</a:t>
                      </a:r>
                      <a:endParaRPr lang="es-BO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485016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COCHABAMBA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3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4,11</a:t>
                      </a:r>
                      <a:endParaRPr lang="es-BO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82717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99217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3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1"/>
          <p:cNvSpPr txBox="1"/>
          <p:nvPr/>
        </p:nvSpPr>
        <p:spPr>
          <a:xfrm>
            <a:off x="762000" y="2590800"/>
            <a:ext cx="10668000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425" b="1" i="0" u="none" strike="noStrike" cap="none" noProof="0" dirty="0">
                <a:solidFill>
                  <a:srgbClr val="FB923C"/>
                </a:solidFill>
                <a:latin typeface="Inter"/>
                <a:ea typeface="Inter"/>
                <a:cs typeface="Inter"/>
                <a:sym typeface="Inter"/>
              </a:rPr>
              <a:t>ÍNDICE METROPOLITANO DE LIBERTAD ECONÓMICA</a:t>
            </a:r>
            <a:endParaRPr lang="es-BO" noProof="0" dirty="0"/>
          </a:p>
        </p:txBody>
      </p:sp>
      <p:sp>
        <p:nvSpPr>
          <p:cNvPr id="366" name="Google Shape;366;p31"/>
          <p:cNvSpPr txBox="1"/>
          <p:nvPr/>
        </p:nvSpPr>
        <p:spPr>
          <a:xfrm>
            <a:off x="762000" y="3023145"/>
            <a:ext cx="11201400" cy="863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5100" b="1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¿</a:t>
            </a: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Estamos bien?</a:t>
            </a:r>
            <a:endParaRPr lang="es-BO" noProof="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BDE18234-6003-68C2-BF6F-25BD249E85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638769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C7CD1A48-74DD-B24A-3A79-932400C33F37}"/>
              </a:ext>
            </a:extLst>
          </p:cNvPr>
          <p:cNvCxnSpPr>
            <a:cxnSpLocks/>
          </p:cNvCxnSpPr>
          <p:nvPr/>
        </p:nvCxnSpPr>
        <p:spPr>
          <a:xfrm>
            <a:off x="430306" y="3361765"/>
            <a:ext cx="11663082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8439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BDE18234-6003-68C2-BF6F-25BD249E852D}"/>
              </a:ext>
            </a:extLst>
          </p:cNvPr>
          <p:cNvGraphicFramePr>
            <a:graphicFrameLocks/>
          </p:cNvGraphicFramePr>
          <p:nvPr/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0BC67E71-EB77-339D-070D-B6FD1B9F678B}"/>
              </a:ext>
            </a:extLst>
          </p:cNvPr>
          <p:cNvCxnSpPr>
            <a:cxnSpLocks/>
          </p:cNvCxnSpPr>
          <p:nvPr/>
        </p:nvCxnSpPr>
        <p:spPr>
          <a:xfrm>
            <a:off x="430306" y="1456765"/>
            <a:ext cx="11663082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53713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3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84684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3010941"/>
            <a:ext cx="5095875" cy="172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3010941"/>
            <a:ext cx="5095875" cy="2218284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34"/>
          <p:cNvSpPr txBox="1"/>
          <p:nvPr/>
        </p:nvSpPr>
        <p:spPr>
          <a:xfrm>
            <a:off x="952500" y="571500"/>
            <a:ext cx="1100137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cap="none" noProof="0" dirty="0">
                <a:solidFill>
                  <a:srgbClr val="111827"/>
                </a:solidFill>
                <a:latin typeface="Montserrat"/>
                <a:ea typeface="Montserrat"/>
                <a:cs typeface="Montserrat"/>
                <a:sym typeface="Montserrat"/>
              </a:rPr>
              <a:t>CONCLUSIONES SOBRE EL CAMPO DE ACCIÓN: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cap="none" noProof="0" dirty="0">
                <a:solidFill>
                  <a:srgbClr val="111827"/>
                </a:solidFill>
                <a:latin typeface="Montserrat"/>
                <a:ea typeface="Montserrat"/>
                <a:cs typeface="Montserrat"/>
                <a:sym typeface="Montserrat"/>
              </a:rPr>
              <a:t>VARIABILIDAD LOCAL Y TECHO NACIONAL</a:t>
            </a:r>
            <a:endParaRPr lang="es-BO" noProof="0" dirty="0"/>
          </a:p>
        </p:txBody>
      </p:sp>
      <p:sp>
        <p:nvSpPr>
          <p:cNvPr id="425" name="Google Shape;425;p34"/>
          <p:cNvSpPr/>
          <p:nvPr/>
        </p:nvSpPr>
        <p:spPr>
          <a:xfrm>
            <a:off x="762000" y="571500"/>
            <a:ext cx="57150" cy="371475"/>
          </a:xfrm>
          <a:prstGeom prst="rect">
            <a:avLst/>
          </a:prstGeom>
          <a:solidFill>
            <a:srgbClr val="CA8A0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BO" sz="18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34"/>
          <p:cNvSpPr txBox="1"/>
          <p:nvPr/>
        </p:nvSpPr>
        <p:spPr>
          <a:xfrm>
            <a:off x="1047750" y="3344316"/>
            <a:ext cx="475059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500" b="1" i="0" u="none" strike="noStrike" cap="none" noProof="0" dirty="0">
                <a:solidFill>
                  <a:srgbClr val="111827"/>
                </a:solidFill>
                <a:latin typeface="Montserrat"/>
                <a:ea typeface="Montserrat"/>
                <a:cs typeface="Montserrat"/>
                <a:sym typeface="Montserrat"/>
              </a:rPr>
              <a:t>Espacio de Acción Local</a:t>
            </a:r>
            <a:endParaRPr lang="es-BO" noProof="0" dirty="0"/>
          </a:p>
        </p:txBody>
      </p:sp>
      <p:sp>
        <p:nvSpPr>
          <p:cNvPr id="427" name="Google Shape;427;p34"/>
          <p:cNvSpPr txBox="1"/>
          <p:nvPr/>
        </p:nvSpPr>
        <p:spPr>
          <a:xfrm>
            <a:off x="1047750" y="3706266"/>
            <a:ext cx="4524375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50" i="0" u="none" strike="noStrike" cap="none" noProof="0" dirty="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Áreas 1 (Tamaño del Gobierno), 2 (Sistema Legal) y 5 (Regulación) muestran variabilidad subnacional. </a:t>
            </a:r>
            <a:r>
              <a:rPr lang="es-ES" sz="1050" b="1" i="0" u="none" strike="noStrike" cap="none" noProof="0" dirty="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En estas dimensiones, la gestión metropolitana puede influir de manera efectiva en el entorno económico local.</a:t>
            </a:r>
            <a:endParaRPr lang="es-BO" b="1" noProof="0" dirty="0"/>
          </a:p>
        </p:txBody>
      </p:sp>
      <p:sp>
        <p:nvSpPr>
          <p:cNvPr id="428" name="Google Shape;428;p34"/>
          <p:cNvSpPr txBox="1"/>
          <p:nvPr/>
        </p:nvSpPr>
        <p:spPr>
          <a:xfrm>
            <a:off x="6619875" y="3344316"/>
            <a:ext cx="475059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500" b="1" i="0" u="none" strike="noStrike" cap="none" noProof="0" dirty="0">
                <a:solidFill>
                  <a:srgbClr val="111827"/>
                </a:solidFill>
                <a:latin typeface="Montserrat"/>
                <a:ea typeface="Montserrat"/>
                <a:cs typeface="Montserrat"/>
                <a:sym typeface="Montserrat"/>
              </a:rPr>
              <a:t>Techo Nacional</a:t>
            </a:r>
            <a:endParaRPr lang="es-BO" noProof="0" dirty="0"/>
          </a:p>
        </p:txBody>
      </p:sp>
      <p:sp>
        <p:nvSpPr>
          <p:cNvPr id="429" name="Google Shape;429;p34"/>
          <p:cNvSpPr txBox="1"/>
          <p:nvPr/>
        </p:nvSpPr>
        <p:spPr>
          <a:xfrm>
            <a:off x="6619875" y="3706266"/>
            <a:ext cx="4524375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50" i="0" u="none" strike="noStrike" cap="none" noProof="0" dirty="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Áreas 3 (Estabilidad monetaria) y 4 (Comercio Internacional) presentan muy poca variación local. Estas áreas reflejan restricciones macroeconómicas y regulatorias definidas a nivel nacional, que limitan el rango de desempeño metropolitano</a:t>
            </a:r>
            <a:r>
              <a:rPr lang="es-ES" sz="1050" dirty="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, pero que pueden verse mejoradas en un contexto de mayor descentralización.</a:t>
            </a:r>
            <a:endParaRPr lang="es-BO" noProof="0" dirty="0"/>
          </a:p>
        </p:txBody>
      </p:sp>
    </p:spTree>
    <p:extLst>
      <p:ext uri="{BB962C8B-B14F-4D97-AF65-F5344CB8AC3E}">
        <p14:creationId xmlns:p14="http://schemas.microsoft.com/office/powerpoint/2010/main" val="31555572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3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56134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3010941"/>
            <a:ext cx="5095875" cy="2561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3010940"/>
            <a:ext cx="5095875" cy="2561184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34"/>
          <p:cNvSpPr txBox="1"/>
          <p:nvPr/>
        </p:nvSpPr>
        <p:spPr>
          <a:xfrm>
            <a:off x="952500" y="571500"/>
            <a:ext cx="110013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cap="none" noProof="0" dirty="0">
                <a:solidFill>
                  <a:srgbClr val="111827"/>
                </a:solidFill>
                <a:latin typeface="Montserrat"/>
                <a:ea typeface="Montserrat"/>
                <a:cs typeface="Montserrat"/>
                <a:sym typeface="Montserrat"/>
              </a:rPr>
              <a:t>CONCLUSIONES SOBRE SANTA CRUZ:</a:t>
            </a:r>
            <a:endParaRPr lang="es-BO" noProof="0" dirty="0"/>
          </a:p>
        </p:txBody>
      </p:sp>
      <p:sp>
        <p:nvSpPr>
          <p:cNvPr id="425" name="Google Shape;425;p34"/>
          <p:cNvSpPr/>
          <p:nvPr/>
        </p:nvSpPr>
        <p:spPr>
          <a:xfrm>
            <a:off x="762000" y="571500"/>
            <a:ext cx="57150" cy="371475"/>
          </a:xfrm>
          <a:prstGeom prst="rect">
            <a:avLst/>
          </a:prstGeom>
          <a:solidFill>
            <a:srgbClr val="CA8A0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BO" sz="18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34"/>
          <p:cNvSpPr txBox="1"/>
          <p:nvPr/>
        </p:nvSpPr>
        <p:spPr>
          <a:xfrm>
            <a:off x="1047750" y="3344316"/>
            <a:ext cx="4750593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 b="1" dirty="0">
                <a:solidFill>
                  <a:srgbClr val="111827"/>
                </a:solidFill>
                <a:latin typeface="Montserrat"/>
                <a:sym typeface="Montserrat"/>
              </a:rPr>
              <a:t>D</a:t>
            </a:r>
            <a:r>
              <a:rPr lang="es-BO" sz="1500" b="1" dirty="0">
                <a:solidFill>
                  <a:srgbClr val="111827"/>
                </a:solidFill>
                <a:latin typeface="Montserrat"/>
                <a:sym typeface="Montserrat"/>
              </a:rPr>
              <a:t>ESAFÍOS</a:t>
            </a:r>
            <a:endParaRPr lang="es-BO" noProof="0" dirty="0"/>
          </a:p>
        </p:txBody>
      </p:sp>
      <p:sp>
        <p:nvSpPr>
          <p:cNvPr id="427" name="Google Shape;427;p34"/>
          <p:cNvSpPr txBox="1"/>
          <p:nvPr/>
        </p:nvSpPr>
        <p:spPr>
          <a:xfrm>
            <a:off x="1047750" y="3706266"/>
            <a:ext cx="4524375" cy="1809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50" noProof="0" dirty="0">
                <a:solidFill>
                  <a:srgbClr val="4B5563"/>
                </a:solidFill>
                <a:latin typeface="Inter"/>
                <a:ea typeface="Inter"/>
                <a:sym typeface="Inter"/>
              </a:rPr>
              <a:t>La ciudad enfrenta un "techo nacional" con puntajes críticos en libertad de comercio (2,85) y estabilidad monetaria (5,02), que frenan su vocación exportadora.</a:t>
            </a:r>
          </a:p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050" dirty="0">
              <a:solidFill>
                <a:srgbClr val="4B5563"/>
              </a:solidFill>
              <a:latin typeface="Inter"/>
              <a:ea typeface="Inter"/>
              <a:sym typeface="Inter"/>
            </a:endParaRPr>
          </a:p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50" dirty="0">
                <a:solidFill>
                  <a:srgbClr val="4B5563"/>
                </a:solidFill>
                <a:latin typeface="Inter"/>
                <a:ea typeface="Inter"/>
                <a:sym typeface="Inter"/>
              </a:rPr>
              <a:t>A pesar de su dinamismo, la rigidez laboral nacional (4,00) actúa como un ancla pesada que impide la creación de empleo juvenil formal y competitivo.</a:t>
            </a:r>
          </a:p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050" dirty="0">
              <a:solidFill>
                <a:srgbClr val="4B5563"/>
              </a:solidFill>
              <a:latin typeface="Inter"/>
              <a:ea typeface="Inter"/>
              <a:sym typeface="Inter"/>
            </a:endParaRPr>
          </a:p>
        </p:txBody>
      </p:sp>
      <p:sp>
        <p:nvSpPr>
          <p:cNvPr id="428" name="Google Shape;428;p34"/>
          <p:cNvSpPr txBox="1"/>
          <p:nvPr/>
        </p:nvSpPr>
        <p:spPr>
          <a:xfrm>
            <a:off x="6619875" y="3344316"/>
            <a:ext cx="475059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500" b="1" i="0" u="none" strike="noStrike" cap="none" noProof="0" dirty="0">
                <a:solidFill>
                  <a:srgbClr val="111827"/>
                </a:solidFill>
                <a:latin typeface="Montserrat"/>
                <a:ea typeface="Montserrat"/>
                <a:cs typeface="Montserrat"/>
                <a:sym typeface="Montserrat"/>
              </a:rPr>
              <a:t>PROPUESTAS</a:t>
            </a:r>
            <a:endParaRPr lang="es-BO" noProof="0" dirty="0"/>
          </a:p>
        </p:txBody>
      </p:sp>
      <p:sp>
        <p:nvSpPr>
          <p:cNvPr id="429" name="Google Shape;429;p34"/>
          <p:cNvSpPr txBox="1"/>
          <p:nvPr/>
        </p:nvSpPr>
        <p:spPr>
          <a:xfrm>
            <a:off x="6619875" y="3706266"/>
            <a:ext cx="4524375" cy="1809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50" i="0" u="none" strike="noStrike" cap="none" noProof="0" dirty="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Se debe capitalizar su eficiencia en el gasto municipal (10,00) para implementar una digitalización radical que eleve la regulación de negocios por encima de los 5,00 puntos.</a:t>
            </a:r>
          </a:p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050" i="0" u="none" strike="noStrike" cap="none" noProof="0" dirty="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50" dirty="0">
                <a:solidFill>
                  <a:srgbClr val="4B5563"/>
                </a:solidFill>
                <a:latin typeface="Inter"/>
                <a:ea typeface="Inter"/>
              </a:rPr>
              <a:t>Es imperativo blindar los derechos de propiedad mediante tecnología </a:t>
            </a:r>
            <a:r>
              <a:rPr lang="es-ES" sz="1050" dirty="0" err="1">
                <a:solidFill>
                  <a:srgbClr val="4B5563"/>
                </a:solidFill>
                <a:latin typeface="Inter"/>
                <a:ea typeface="Inter"/>
              </a:rPr>
              <a:t>blockchain</a:t>
            </a:r>
            <a:r>
              <a:rPr lang="es-ES" sz="1050" dirty="0">
                <a:solidFill>
                  <a:srgbClr val="4B5563"/>
                </a:solidFill>
                <a:latin typeface="Inter"/>
                <a:ea typeface="Inter"/>
              </a:rPr>
              <a:t> para proteger el capital ante la inestabilidad política y social del periodo 2026-2031.</a:t>
            </a:r>
            <a:endParaRPr lang="es-BO" sz="1050" dirty="0">
              <a:solidFill>
                <a:srgbClr val="4B5563"/>
              </a:solidFill>
              <a:latin typeface="Inter"/>
              <a:ea typeface="Inter"/>
            </a:endParaRP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1C8C377E-2DB3-247D-9F4D-2C4928A5EC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506113"/>
              </p:ext>
            </p:extLst>
          </p:nvPr>
        </p:nvGraphicFramePr>
        <p:xfrm>
          <a:off x="6648449" y="-133350"/>
          <a:ext cx="5724525" cy="3010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1954477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3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84684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3010940"/>
            <a:ext cx="5095875" cy="2456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3010940"/>
            <a:ext cx="5095875" cy="2456409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34"/>
          <p:cNvSpPr txBox="1"/>
          <p:nvPr/>
        </p:nvSpPr>
        <p:spPr>
          <a:xfrm>
            <a:off x="952500" y="571500"/>
            <a:ext cx="110013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cap="none" noProof="0" dirty="0">
                <a:solidFill>
                  <a:srgbClr val="111827"/>
                </a:solidFill>
                <a:latin typeface="Montserrat"/>
                <a:ea typeface="Montserrat"/>
                <a:cs typeface="Montserrat"/>
                <a:sym typeface="Montserrat"/>
              </a:rPr>
              <a:t>CONCLUSIONES SOBRE COCHABAMBA:</a:t>
            </a:r>
            <a:endParaRPr lang="es-BO" noProof="0" dirty="0"/>
          </a:p>
        </p:txBody>
      </p:sp>
      <p:sp>
        <p:nvSpPr>
          <p:cNvPr id="425" name="Google Shape;425;p34"/>
          <p:cNvSpPr/>
          <p:nvPr/>
        </p:nvSpPr>
        <p:spPr>
          <a:xfrm>
            <a:off x="762000" y="571500"/>
            <a:ext cx="57150" cy="371475"/>
          </a:xfrm>
          <a:prstGeom prst="rect">
            <a:avLst/>
          </a:prstGeom>
          <a:solidFill>
            <a:srgbClr val="CA8A0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BO" sz="18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34"/>
          <p:cNvSpPr txBox="1"/>
          <p:nvPr/>
        </p:nvSpPr>
        <p:spPr>
          <a:xfrm>
            <a:off x="1047750" y="3344316"/>
            <a:ext cx="4750593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 b="1" dirty="0">
                <a:solidFill>
                  <a:srgbClr val="111827"/>
                </a:solidFill>
                <a:latin typeface="Montserrat"/>
                <a:sym typeface="Montserrat"/>
              </a:rPr>
              <a:t>D</a:t>
            </a:r>
            <a:r>
              <a:rPr lang="es-BO" sz="1500" b="1" dirty="0">
                <a:solidFill>
                  <a:srgbClr val="111827"/>
                </a:solidFill>
                <a:latin typeface="Montserrat"/>
                <a:sym typeface="Montserrat"/>
              </a:rPr>
              <a:t>ESAFÍOS</a:t>
            </a:r>
            <a:endParaRPr lang="es-BO" noProof="0" dirty="0"/>
          </a:p>
        </p:txBody>
      </p:sp>
      <p:sp>
        <p:nvSpPr>
          <p:cNvPr id="427" name="Google Shape;427;p34"/>
          <p:cNvSpPr txBox="1"/>
          <p:nvPr/>
        </p:nvSpPr>
        <p:spPr>
          <a:xfrm>
            <a:off x="1047750" y="3706266"/>
            <a:ext cx="4524375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50" noProof="0" dirty="0">
                <a:solidFill>
                  <a:srgbClr val="4B5563"/>
                </a:solidFill>
                <a:latin typeface="Inter"/>
                <a:ea typeface="Inter"/>
                <a:sym typeface="Inter"/>
              </a:rPr>
              <a:t>Cochabamba enfrenta la carga administrativa más pesada del eje troncal (2,56), lo que asfixia el emprendimiento y fomenta la informalidad en la región.</a:t>
            </a:r>
          </a:p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BO" sz="1050" dirty="0">
              <a:solidFill>
                <a:srgbClr val="4B5563"/>
              </a:solidFill>
              <a:latin typeface="Inter"/>
              <a:ea typeface="Inter"/>
              <a:sym typeface="Inter"/>
            </a:endParaRPr>
          </a:p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50" dirty="0">
                <a:solidFill>
                  <a:srgbClr val="4B5563"/>
                </a:solidFill>
                <a:latin typeface="Inter"/>
                <a:ea typeface="Inter"/>
                <a:sym typeface="Inter"/>
              </a:rPr>
              <a:t>El municipio presenta el puntaje más bajo en el Área 1 (4,65), reflejando una estructura burocrática que compite por recursos con el sector privado.</a:t>
            </a:r>
          </a:p>
        </p:txBody>
      </p:sp>
      <p:sp>
        <p:nvSpPr>
          <p:cNvPr id="428" name="Google Shape;428;p34"/>
          <p:cNvSpPr txBox="1"/>
          <p:nvPr/>
        </p:nvSpPr>
        <p:spPr>
          <a:xfrm>
            <a:off x="6619875" y="3344316"/>
            <a:ext cx="475059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500" b="1" i="0" u="none" strike="noStrike" cap="none" noProof="0" dirty="0">
                <a:solidFill>
                  <a:srgbClr val="111827"/>
                </a:solidFill>
                <a:latin typeface="Montserrat"/>
                <a:ea typeface="Montserrat"/>
                <a:cs typeface="Montserrat"/>
                <a:sym typeface="Montserrat"/>
              </a:rPr>
              <a:t>PROPUESTAS</a:t>
            </a:r>
            <a:endParaRPr lang="es-BO" noProof="0" dirty="0"/>
          </a:p>
        </p:txBody>
      </p:sp>
      <p:sp>
        <p:nvSpPr>
          <p:cNvPr id="429" name="Google Shape;429;p34"/>
          <p:cNvSpPr txBox="1"/>
          <p:nvPr/>
        </p:nvSpPr>
        <p:spPr>
          <a:xfrm>
            <a:off x="6619875" y="3706266"/>
            <a:ext cx="4524375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50" i="0" u="none" strike="noStrike" cap="none" noProof="0" dirty="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Es urgente un shock de desregulación municipal que elimine trámites redundantes para transformar la ciudad en un nodo ágil para los negocios.</a:t>
            </a:r>
          </a:p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050" dirty="0">
              <a:solidFill>
                <a:srgbClr val="4B5563"/>
              </a:solidFill>
              <a:latin typeface="Inter"/>
              <a:ea typeface="Inter"/>
              <a:sym typeface="Inter"/>
            </a:endParaRPr>
          </a:p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50" dirty="0">
                <a:solidFill>
                  <a:srgbClr val="4B5563"/>
                </a:solidFill>
                <a:latin typeface="Inter"/>
                <a:ea typeface="Inter"/>
              </a:rPr>
              <a:t>Se debe aplicar una disciplina en el gasto corriente para liberar capital y convertir a Cochabamba en un centro de servicios digitales resiliente.</a:t>
            </a:r>
            <a:endParaRPr lang="es-BO" sz="1050" dirty="0">
              <a:solidFill>
                <a:srgbClr val="4B5563"/>
              </a:solidFill>
              <a:latin typeface="Inter"/>
              <a:ea typeface="Inter"/>
            </a:endParaRP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E8B434BE-4499-E48A-2414-0913A71BB5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87716"/>
              </p:ext>
            </p:extLst>
          </p:nvPr>
        </p:nvGraphicFramePr>
        <p:xfrm>
          <a:off x="5962650" y="382040"/>
          <a:ext cx="6715125" cy="2562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378385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3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513309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3010940"/>
            <a:ext cx="5095875" cy="2505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3010939"/>
            <a:ext cx="5095875" cy="2505051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34"/>
          <p:cNvSpPr txBox="1"/>
          <p:nvPr/>
        </p:nvSpPr>
        <p:spPr>
          <a:xfrm>
            <a:off x="952500" y="571500"/>
            <a:ext cx="110013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cap="none" noProof="0" dirty="0">
                <a:solidFill>
                  <a:srgbClr val="111827"/>
                </a:solidFill>
                <a:latin typeface="Montserrat"/>
                <a:ea typeface="Montserrat"/>
                <a:cs typeface="Montserrat"/>
                <a:sym typeface="Montserrat"/>
              </a:rPr>
              <a:t>CONCLUSIONES SOBRE LA PAZ:</a:t>
            </a:r>
            <a:endParaRPr lang="es-BO" noProof="0" dirty="0"/>
          </a:p>
        </p:txBody>
      </p:sp>
      <p:sp>
        <p:nvSpPr>
          <p:cNvPr id="425" name="Google Shape;425;p34"/>
          <p:cNvSpPr/>
          <p:nvPr/>
        </p:nvSpPr>
        <p:spPr>
          <a:xfrm>
            <a:off x="762000" y="571500"/>
            <a:ext cx="57150" cy="371475"/>
          </a:xfrm>
          <a:prstGeom prst="rect">
            <a:avLst/>
          </a:prstGeom>
          <a:solidFill>
            <a:srgbClr val="CA8A0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BO" sz="18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34"/>
          <p:cNvSpPr txBox="1"/>
          <p:nvPr/>
        </p:nvSpPr>
        <p:spPr>
          <a:xfrm>
            <a:off x="1047750" y="3344316"/>
            <a:ext cx="4750593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 b="1" dirty="0">
                <a:solidFill>
                  <a:srgbClr val="111827"/>
                </a:solidFill>
                <a:latin typeface="Montserrat"/>
                <a:sym typeface="Montserrat"/>
              </a:rPr>
              <a:t>D</a:t>
            </a:r>
            <a:r>
              <a:rPr lang="es-BO" sz="1500" b="1" dirty="0">
                <a:solidFill>
                  <a:srgbClr val="111827"/>
                </a:solidFill>
                <a:latin typeface="Montserrat"/>
                <a:sym typeface="Montserrat"/>
              </a:rPr>
              <a:t>ESAFÍOS</a:t>
            </a:r>
            <a:endParaRPr lang="es-BO" noProof="0" dirty="0"/>
          </a:p>
        </p:txBody>
      </p:sp>
      <p:sp>
        <p:nvSpPr>
          <p:cNvPr id="427" name="Google Shape;427;p34"/>
          <p:cNvSpPr txBox="1"/>
          <p:nvPr/>
        </p:nvSpPr>
        <p:spPr>
          <a:xfrm>
            <a:off x="1047750" y="3706266"/>
            <a:ext cx="4524375" cy="1809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50" noProof="0" dirty="0">
                <a:solidFill>
                  <a:srgbClr val="4B5563"/>
                </a:solidFill>
                <a:latin typeface="Inter"/>
                <a:ea typeface="Inter"/>
                <a:sym typeface="Inter"/>
              </a:rPr>
              <a:t>La Paz sufre la mayor inseguridad jurídica del eje con una imparcialidad de cortes crítica (2,22), vulnerando la confianza del inversor frente a la discrecionalidad política.</a:t>
            </a:r>
          </a:p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BO" sz="1050" dirty="0">
              <a:solidFill>
                <a:srgbClr val="4B5563"/>
              </a:solidFill>
              <a:latin typeface="Inter"/>
              <a:ea typeface="Inter"/>
              <a:sym typeface="Inter"/>
            </a:endParaRPr>
          </a:p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50" dirty="0">
                <a:solidFill>
                  <a:srgbClr val="4B5563"/>
                </a:solidFill>
                <a:latin typeface="Inter"/>
                <a:ea typeface="Inter"/>
                <a:sym typeface="Inter"/>
              </a:rPr>
              <a:t>La ciudad presenta el consumo gubernamental más ineficiente de la muestra (6,91), operando bajo una estructura burocrática pesada que asfixia el dinamismo local.</a:t>
            </a:r>
            <a:r>
              <a:rPr lang="es-BO" sz="1050" dirty="0">
                <a:solidFill>
                  <a:srgbClr val="4B5563"/>
                </a:solidFill>
                <a:latin typeface="Inter"/>
                <a:ea typeface="Inter"/>
                <a:sym typeface="Inter"/>
              </a:rPr>
              <a:t>.</a:t>
            </a:r>
            <a:endParaRPr lang="es-ES" sz="1050" dirty="0">
              <a:solidFill>
                <a:srgbClr val="4B5563"/>
              </a:solidFill>
              <a:latin typeface="Inter"/>
              <a:ea typeface="Inter"/>
              <a:sym typeface="Inter"/>
            </a:endParaRPr>
          </a:p>
        </p:txBody>
      </p:sp>
      <p:sp>
        <p:nvSpPr>
          <p:cNvPr id="428" name="Google Shape;428;p34"/>
          <p:cNvSpPr txBox="1"/>
          <p:nvPr/>
        </p:nvSpPr>
        <p:spPr>
          <a:xfrm>
            <a:off x="6619875" y="3344316"/>
            <a:ext cx="475059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500" b="1" i="0" u="none" strike="noStrike" cap="none" noProof="0" dirty="0">
                <a:solidFill>
                  <a:srgbClr val="111827"/>
                </a:solidFill>
                <a:latin typeface="Montserrat"/>
                <a:ea typeface="Montserrat"/>
                <a:cs typeface="Montserrat"/>
                <a:sym typeface="Montserrat"/>
              </a:rPr>
              <a:t>PROPUESTAS</a:t>
            </a:r>
            <a:endParaRPr lang="es-BO" noProof="0" dirty="0"/>
          </a:p>
        </p:txBody>
      </p:sp>
      <p:sp>
        <p:nvSpPr>
          <p:cNvPr id="429" name="Google Shape;429;p34"/>
          <p:cNvSpPr txBox="1"/>
          <p:nvPr/>
        </p:nvSpPr>
        <p:spPr>
          <a:xfrm>
            <a:off x="6619875" y="3706266"/>
            <a:ext cx="4524375" cy="1809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50" i="0" u="none" strike="noStrike" cap="none" noProof="0" dirty="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Implementar sistemas de transparencia digital y gobierno abierto que limiten la arbitrariedad funcionaria, garantizando reglas claras para el floreciente ecosistema emprendedor paceño.</a:t>
            </a:r>
          </a:p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050" i="0" u="none" strike="noStrike" cap="none" noProof="0" dirty="0">
              <a:solidFill>
                <a:srgbClr val="4B5563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just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50" i="0" u="none" strike="noStrike" cap="none" noProof="0" dirty="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Ejecutar un plan de reducción de gasto corriente para liberar recursos hacia la inversión, aprovechando su liderazgo en densidad empresarial para potenciar el crecimiento. </a:t>
            </a:r>
            <a:endParaRPr lang="es-BO" noProof="0" dirty="0"/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DDA903F7-E2BE-3719-52A0-5B951C2ED1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935231"/>
              </p:ext>
            </p:extLst>
          </p:nvPr>
        </p:nvGraphicFramePr>
        <p:xfrm>
          <a:off x="6619875" y="0"/>
          <a:ext cx="5572125" cy="2877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628095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3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04775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1"/>
          <p:cNvSpPr txBox="1"/>
          <p:nvPr/>
        </p:nvSpPr>
        <p:spPr>
          <a:xfrm>
            <a:off x="762000" y="2590800"/>
            <a:ext cx="10668000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1425" b="1" i="0" u="none" strike="noStrike" cap="none" noProof="0" dirty="0">
                <a:solidFill>
                  <a:srgbClr val="FB923C"/>
                </a:solidFill>
                <a:latin typeface="Inter"/>
                <a:ea typeface="Inter"/>
                <a:cs typeface="Inter"/>
                <a:sym typeface="Inter"/>
              </a:rPr>
              <a:t>ÍNDICE METROPOLITANO DE LIBERTAD ECONÓMICA</a:t>
            </a:r>
            <a:endParaRPr lang="es-BO" noProof="0" dirty="0"/>
          </a:p>
        </p:txBody>
      </p:sp>
      <p:sp>
        <p:nvSpPr>
          <p:cNvPr id="366" name="Google Shape;366;p31"/>
          <p:cNvSpPr txBox="1"/>
          <p:nvPr/>
        </p:nvSpPr>
        <p:spPr>
          <a:xfrm>
            <a:off x="762000" y="3023145"/>
            <a:ext cx="11201400" cy="863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BO" sz="5100" b="1" i="0" u="none" strike="noStrike" cap="none" noProof="0" dirty="0">
                <a:solidFill>
                  <a:srgbClr val="FACC15"/>
                </a:solidFill>
                <a:latin typeface="Montserrat"/>
                <a:ea typeface="Montserrat"/>
                <a:cs typeface="Montserrat"/>
                <a:sym typeface="Montserrat"/>
              </a:rPr>
              <a:t>Score general</a:t>
            </a:r>
            <a:endParaRPr lang="es-BO" noProof="0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FC10426-BD5E-7B02-4072-69DB4B6178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303629"/>
              </p:ext>
            </p:extLst>
          </p:nvPr>
        </p:nvGraphicFramePr>
        <p:xfrm>
          <a:off x="7382435" y="3154938"/>
          <a:ext cx="4580965" cy="14630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28455">
                  <a:extLst>
                    <a:ext uri="{9D8B030D-6E8A-4147-A177-3AD203B41FA5}">
                      <a16:colId xmlns:a16="http://schemas.microsoft.com/office/drawing/2014/main" val="3253034274"/>
                    </a:ext>
                  </a:extLst>
                </a:gridCol>
                <a:gridCol w="2052510">
                  <a:extLst>
                    <a:ext uri="{9D8B030D-6E8A-4147-A177-3AD203B41FA5}">
                      <a16:colId xmlns:a16="http://schemas.microsoft.com/office/drawing/2014/main" val="480681404"/>
                    </a:ext>
                  </a:extLst>
                </a:gridCol>
              </a:tblGrid>
              <a:tr h="172571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SANTA CRUZ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4,92</a:t>
                      </a:r>
                      <a:endParaRPr lang="es-BO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59611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 PAZ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3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4,91</a:t>
                      </a:r>
                      <a:endParaRPr lang="es-BO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485016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COCHABAMBA</a:t>
                      </a:r>
                      <a:endParaRPr lang="es-BO" sz="3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3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4,91</a:t>
                      </a:r>
                      <a:endParaRPr lang="es-BO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82717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52108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etroit was once America's fastest-growing city, fueled by the rise of the  auto industry in the early 20th century. By 1950, it was the fourth-largest  U.S. city, home to nearly 2 million">
            <a:extLst>
              <a:ext uri="{FF2B5EF4-FFF2-40B4-BE49-F238E27FC236}">
                <a16:creationId xmlns:a16="http://schemas.microsoft.com/office/drawing/2014/main" id="{4F0DCBDB-5564-49AF-1367-E307B4106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78" y="0"/>
            <a:ext cx="5143500" cy="686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7557F1D-B8EF-0A62-BB8F-3AAC32742000}"/>
              </a:ext>
            </a:extLst>
          </p:cNvPr>
          <p:cNvSpPr txBox="1"/>
          <p:nvPr/>
        </p:nvSpPr>
        <p:spPr>
          <a:xfrm>
            <a:off x="6127750" y="1012954"/>
            <a:ext cx="555897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/>
              <a:t>El progreso alcanzado puede verse perdido si las ciudades toman decisiones que vayan en contra de los fundamentos del sistema económico.</a:t>
            </a:r>
            <a:endParaRPr lang="es-BO" sz="4400" b="1" dirty="0"/>
          </a:p>
        </p:txBody>
      </p:sp>
    </p:spTree>
    <p:extLst>
      <p:ext uri="{BB962C8B-B14F-4D97-AF65-F5344CB8AC3E}">
        <p14:creationId xmlns:p14="http://schemas.microsoft.com/office/powerpoint/2010/main" val="4495165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403BA0A5-A31D-40FD-487F-C7E63F313F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6116" y="7733"/>
            <a:ext cx="4183154" cy="685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056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06F191C-5CED-928C-9FCE-D0EC0B2566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1822" b="24833"/>
          <a:stretch/>
        </p:blipFill>
        <p:spPr>
          <a:xfrm>
            <a:off x="1274915" y="0"/>
            <a:ext cx="9642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4922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F937241-CAA3-C420-35B9-F43889D3B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0988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26FD6F-8919-F63C-3078-87F9E1E38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229" y="305068"/>
            <a:ext cx="10697028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BO" altLang="es-BO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 Libertad y las Instituciones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BO" altLang="es-BO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BO" altLang="es-BO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Inspirados en </a:t>
            </a:r>
            <a:r>
              <a:rPr kumimoji="0" lang="es-BO" altLang="es-BO" sz="4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Douglass</a:t>
            </a:r>
            <a:r>
              <a:rPr kumimoji="0" lang="es-BO" altLang="es-BO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North, el estudio demuestra que la prosperidad de nuestras ciudades no es fruto del azar o la geografía, sino de la calidad de sus instituciones; las "reglas del juego“ formales y principalmente las informales son las que definen si el talento de un joven se convierte en emprendimiento o en frustración.</a:t>
            </a:r>
          </a:p>
        </p:txBody>
      </p:sp>
    </p:spTree>
    <p:extLst>
      <p:ext uri="{BB962C8B-B14F-4D97-AF65-F5344CB8AC3E}">
        <p14:creationId xmlns:p14="http://schemas.microsoft.com/office/powerpoint/2010/main" val="40436879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2E000E3-1F71-792C-516A-5E33EEE35AAB}"/>
              </a:ext>
            </a:extLst>
          </p:cNvPr>
          <p:cNvSpPr txBox="1"/>
          <p:nvPr/>
        </p:nvSpPr>
        <p:spPr>
          <a:xfrm>
            <a:off x="914399" y="628025"/>
            <a:ext cx="1023257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BO" altLang="es-BO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 Competitividad por la Dignidad:</a:t>
            </a:r>
            <a:r>
              <a:rPr kumimoji="0" lang="es-BO" altLang="es-BO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BO" altLang="es-BO" sz="4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BO" altLang="es-BO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 libertad económica es el camino más directo hacia la dignidad humana; al reducir la carga burocrática y el consumo gubernamental, devolvemos al ciudadano el control sobre su propia vida y su capacidad de crear valor. </a:t>
            </a:r>
            <a:r>
              <a:rPr kumimoji="0" lang="es-BO" altLang="es-BO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 desafío es cultural.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BO" altLang="es-BO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5610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7A37D2F-F5BB-49DE-24D1-C166526E25B1}"/>
              </a:ext>
            </a:extLst>
          </p:cNvPr>
          <p:cNvSpPr txBox="1"/>
          <p:nvPr/>
        </p:nvSpPr>
        <p:spPr>
          <a:xfrm>
            <a:off x="508000" y="61299"/>
            <a:ext cx="11292114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BO" altLang="es-BO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 Poder de lo Metropolitano ante el Techo Nacional:</a:t>
            </a:r>
            <a:r>
              <a:rPr kumimoji="0" lang="es-BO" altLang="es-BO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BO" altLang="es-BO" sz="4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BO" altLang="es-BO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Aunque existen frenos nacionales, los gobiernos municipales poseen la llave de la regulación local para actuar como "islas de eficiencia", demostrando que el cambio institucional puede y debe empezar desde nuestras propias metrópolis. Se demuestra que, el nivel central limita la posibilidad de (de)crecimiento de las regiones.</a:t>
            </a:r>
          </a:p>
        </p:txBody>
      </p:sp>
    </p:spTree>
    <p:extLst>
      <p:ext uri="{BB962C8B-B14F-4D97-AF65-F5344CB8AC3E}">
        <p14:creationId xmlns:p14="http://schemas.microsoft.com/office/powerpoint/2010/main" val="29000953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74150D2-B1D7-2316-2F3A-23FC28A759BD}"/>
              </a:ext>
            </a:extLst>
          </p:cNvPr>
          <p:cNvSpPr txBox="1"/>
          <p:nvPr/>
        </p:nvSpPr>
        <p:spPr>
          <a:xfrm>
            <a:off x="1" y="0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/>
              <a:t>¿Qué priorizar para </a:t>
            </a:r>
          </a:p>
          <a:p>
            <a:pPr algn="ctr"/>
            <a:r>
              <a:rPr lang="es-ES" sz="5400" b="1" dirty="0"/>
              <a:t>Santa Cruz de la Sierra?</a:t>
            </a:r>
            <a:endParaRPr lang="es-BO" sz="5400" b="1" dirty="0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94CA9B48-627C-967E-C89C-EECCC1961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815616"/>
              </p:ext>
            </p:extLst>
          </p:nvPr>
        </p:nvGraphicFramePr>
        <p:xfrm>
          <a:off x="2031998" y="1619250"/>
          <a:ext cx="8128000" cy="5238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61782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856F23-F0E9-4DD9-9295-F7C77CF459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933" y="2131879"/>
            <a:ext cx="10380133" cy="1740551"/>
          </a:xfrm>
        </p:spPr>
        <p:txBody>
          <a:bodyPr>
            <a:normAutofit/>
          </a:bodyPr>
          <a:lstStyle/>
          <a:p>
            <a:r>
              <a:rPr lang="es-ES" b="1" dirty="0">
                <a:latin typeface="Arial Narrow" panose="020B0606020202030204" pitchFamily="34" charset="0"/>
              </a:rPr>
              <a:t>ÍNDICE METROPOLITANO </a:t>
            </a:r>
            <a:br>
              <a:rPr lang="es-ES" b="1" dirty="0">
                <a:latin typeface="Arial Narrow" panose="020B0606020202030204" pitchFamily="34" charset="0"/>
              </a:rPr>
            </a:br>
            <a:r>
              <a:rPr lang="es-ES" b="1" dirty="0">
                <a:latin typeface="Arial Narrow" panose="020B0606020202030204" pitchFamily="34" charset="0"/>
              </a:rPr>
              <a:t>DE LIBERTAD ECONÓMICA 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D703FF-7F22-4118-BE8A-9C137BC5A7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949589"/>
            <a:ext cx="9144000" cy="585203"/>
          </a:xfrm>
        </p:spPr>
        <p:txBody>
          <a:bodyPr>
            <a:normAutofit/>
          </a:bodyPr>
          <a:lstStyle/>
          <a:p>
            <a:r>
              <a:rPr lang="es-BO" b="1" dirty="0"/>
              <a:t>BOLIVIA 2026</a:t>
            </a:r>
            <a:endParaRPr lang="en-US" b="1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D791DD7-67F5-2D92-831E-FDE0CD5744E7}"/>
              </a:ext>
            </a:extLst>
          </p:cNvPr>
          <p:cNvSpPr/>
          <p:nvPr/>
        </p:nvSpPr>
        <p:spPr>
          <a:xfrm>
            <a:off x="-1" y="-12525"/>
            <a:ext cx="12192001" cy="406400"/>
          </a:xfrm>
          <a:prstGeom prst="rect">
            <a:avLst/>
          </a:prstGeom>
          <a:solidFill>
            <a:srgbClr val="2E4A5C"/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BO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PRESENTACIÓN OFICIAL</a:t>
            </a:r>
          </a:p>
        </p:txBody>
      </p:sp>
      <p:pic>
        <p:nvPicPr>
          <p:cNvPr id="6" name="Picture 4" descr="No hay ninguna descripción de la foto disponible.">
            <a:extLst>
              <a:ext uri="{FF2B5EF4-FFF2-40B4-BE49-F238E27FC236}">
                <a16:creationId xmlns:a16="http://schemas.microsoft.com/office/drawing/2014/main" id="{B8B401BF-A82B-A330-D677-E606DB8C13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8" t="24301" r="14914" b="26440"/>
          <a:stretch/>
        </p:blipFill>
        <p:spPr bwMode="auto">
          <a:xfrm>
            <a:off x="9814373" y="5197156"/>
            <a:ext cx="2377627" cy="166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ubtítulo 2">
            <a:extLst>
              <a:ext uri="{FF2B5EF4-FFF2-40B4-BE49-F238E27FC236}">
                <a16:creationId xmlns:a16="http://schemas.microsoft.com/office/drawing/2014/main" id="{A18AF5B3-C914-7D18-312A-B1D151AB52FC}"/>
              </a:ext>
            </a:extLst>
          </p:cNvPr>
          <p:cNvSpPr txBox="1">
            <a:spLocks/>
          </p:cNvSpPr>
          <p:nvPr/>
        </p:nvSpPr>
        <p:spPr>
          <a:xfrm>
            <a:off x="1523999" y="6272796"/>
            <a:ext cx="9144000" cy="585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BO" i="1" dirty="0"/>
              <a:t>Santa Cruz de la Sierra, marzo de 2026</a:t>
            </a:r>
            <a:endParaRPr lang="en-US" i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1A7B216-B852-450A-BB69-0DBCB300F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471034"/>
            <a:ext cx="1193971" cy="119397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C8AB915-B766-A3B9-2035-C21AE7C815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06" y="459252"/>
            <a:ext cx="1193971" cy="11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668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17946</TotalTime>
  <Words>1577</Words>
  <Application>Microsoft Office PowerPoint</Application>
  <PresentationFormat>Panorámica</PresentationFormat>
  <Paragraphs>208</Paragraphs>
  <Slides>54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54</vt:i4>
      </vt:variant>
    </vt:vector>
  </HeadingPairs>
  <TitlesOfParts>
    <vt:vector size="64" baseType="lpstr">
      <vt:lpstr>Aptos Narrow</vt:lpstr>
      <vt:lpstr>Arial</vt:lpstr>
      <vt:lpstr>Arial Narrow</vt:lpstr>
      <vt:lpstr>Calibri</vt:lpstr>
      <vt:lpstr>Calibri Light</vt:lpstr>
      <vt:lpstr>Inter</vt:lpstr>
      <vt:lpstr>Inter SemiBold</vt:lpstr>
      <vt:lpstr>Montserrat</vt:lpstr>
      <vt:lpstr>Wingdings 3</vt:lpstr>
      <vt:lpstr>Tema de Office</vt:lpstr>
      <vt:lpstr>ÍNDICE METROPOLITANO  DE LIBERTAD ECONÓMICA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COMPOSICIÓN DEL ÍNDICE DE LIBERTAD ECONÓMICA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ÍNDICE METROPOLITANO  DE LIBERTAD ECONÓMICA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Christian Andrés Aramayo Arce</dc:creator>
  <cp:lastModifiedBy>Christian Aramayo</cp:lastModifiedBy>
  <cp:revision>190</cp:revision>
  <cp:lastPrinted>2026-01-27T18:37:00Z</cp:lastPrinted>
  <dcterms:created xsi:type="dcterms:W3CDTF">2018-08-01T11:49:35Z</dcterms:created>
  <dcterms:modified xsi:type="dcterms:W3CDTF">2026-03-03T13:04:07Z</dcterms:modified>
</cp:coreProperties>
</file>